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0" r:id="rId3"/>
    <p:sldId id="414" r:id="rId4"/>
    <p:sldId id="466" r:id="rId5"/>
    <p:sldId id="474" r:id="rId6"/>
    <p:sldId id="475" r:id="rId7"/>
    <p:sldId id="476" r:id="rId8"/>
    <p:sldId id="477" r:id="rId9"/>
    <p:sldId id="257" r:id="rId10"/>
    <p:sldId id="263" r:id="rId11"/>
    <p:sldId id="279" r:id="rId12"/>
    <p:sldId id="282" r:id="rId13"/>
    <p:sldId id="287" r:id="rId14"/>
    <p:sldId id="264" r:id="rId15"/>
    <p:sldId id="288" r:id="rId16"/>
    <p:sldId id="273" r:id="rId17"/>
    <p:sldId id="274" r:id="rId18"/>
    <p:sldId id="276" r:id="rId19"/>
    <p:sldId id="275" r:id="rId20"/>
    <p:sldId id="268" r:id="rId21"/>
    <p:sldId id="283" r:id="rId22"/>
    <p:sldId id="284" r:id="rId23"/>
    <p:sldId id="285" r:id="rId24"/>
    <p:sldId id="277" r:id="rId25"/>
    <p:sldId id="272" r:id="rId26"/>
    <p:sldId id="278" r:id="rId27"/>
    <p:sldId id="289" r:id="rId28"/>
    <p:sldId id="286" r:id="rId29"/>
  </p:sldIdLst>
  <p:sldSz cx="9144000" cy="6858000" type="screen4x3"/>
  <p:notesSz cx="9939338" cy="14368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DE4A"/>
    <a:srgbClr val="007D37"/>
    <a:srgbClr val="104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0A886-B304-E2F0-AE54-06BA3CC4771F}" v="5" dt="2024-10-09T00:11:19.126"/>
    <p1510:client id="{C0B2D777-EE6D-4797-9282-401D3C7DB852}" v="919" dt="2024-10-08T03:44:42.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0" autoAdjust="0"/>
    <p:restoredTop sz="94660"/>
  </p:normalViewPr>
  <p:slideViewPr>
    <p:cSldViewPr>
      <p:cViewPr varScale="1">
        <p:scale>
          <a:sx n="108" d="100"/>
          <a:sy n="108" d="100"/>
        </p:scale>
        <p:origin x="1650" y="12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6737" cy="718309"/>
          </a:xfrm>
          <a:prstGeom prst="rect">
            <a:avLst/>
          </a:prstGeom>
        </p:spPr>
        <p:txBody>
          <a:bodyPr vert="horz" lIns="132725" tIns="66363" rIns="132725" bIns="66363" rtlCol="0"/>
          <a:lstStyle>
            <a:lvl1pPr algn="l">
              <a:defRPr sz="1700"/>
            </a:lvl1pPr>
          </a:lstStyle>
          <a:p>
            <a:endParaRPr lang="en-AU"/>
          </a:p>
        </p:txBody>
      </p:sp>
      <p:sp>
        <p:nvSpPr>
          <p:cNvPr id="3" name="Date Placeholder 2"/>
          <p:cNvSpPr>
            <a:spLocks noGrp="1"/>
          </p:cNvSpPr>
          <p:nvPr>
            <p:ph type="dt" sz="quarter" idx="1"/>
          </p:nvPr>
        </p:nvSpPr>
        <p:spPr>
          <a:xfrm>
            <a:off x="5630284" y="0"/>
            <a:ext cx="4306737" cy="718309"/>
          </a:xfrm>
          <a:prstGeom prst="rect">
            <a:avLst/>
          </a:prstGeom>
        </p:spPr>
        <p:txBody>
          <a:bodyPr vert="horz" lIns="132725" tIns="66363" rIns="132725" bIns="66363" rtlCol="0"/>
          <a:lstStyle>
            <a:lvl1pPr algn="r">
              <a:defRPr sz="1700"/>
            </a:lvl1pPr>
          </a:lstStyle>
          <a:p>
            <a:fld id="{7185E83B-9177-4235-91B9-D9694A3FA6BC}" type="datetimeFigureOut">
              <a:rPr lang="en-AU" smtClean="0"/>
              <a:t>8/10/2024</a:t>
            </a:fld>
            <a:endParaRPr lang="en-AU"/>
          </a:p>
        </p:txBody>
      </p:sp>
      <p:sp>
        <p:nvSpPr>
          <p:cNvPr id="4" name="Footer Placeholder 3"/>
          <p:cNvSpPr>
            <a:spLocks noGrp="1"/>
          </p:cNvSpPr>
          <p:nvPr>
            <p:ph type="ftr" sz="quarter" idx="2"/>
          </p:nvPr>
        </p:nvSpPr>
        <p:spPr>
          <a:xfrm>
            <a:off x="1" y="13647860"/>
            <a:ext cx="4306737" cy="718308"/>
          </a:xfrm>
          <a:prstGeom prst="rect">
            <a:avLst/>
          </a:prstGeom>
        </p:spPr>
        <p:txBody>
          <a:bodyPr vert="horz" lIns="132725" tIns="66363" rIns="132725" bIns="66363" rtlCol="0" anchor="b"/>
          <a:lstStyle>
            <a:lvl1pPr algn="l">
              <a:defRPr sz="1700"/>
            </a:lvl1pPr>
          </a:lstStyle>
          <a:p>
            <a:endParaRPr lang="en-AU"/>
          </a:p>
        </p:txBody>
      </p:sp>
      <p:sp>
        <p:nvSpPr>
          <p:cNvPr id="5" name="Slide Number Placeholder 4"/>
          <p:cNvSpPr>
            <a:spLocks noGrp="1"/>
          </p:cNvSpPr>
          <p:nvPr>
            <p:ph type="sldNum" sz="quarter" idx="3"/>
          </p:nvPr>
        </p:nvSpPr>
        <p:spPr>
          <a:xfrm>
            <a:off x="5630284" y="13647860"/>
            <a:ext cx="4306737" cy="718308"/>
          </a:xfrm>
          <a:prstGeom prst="rect">
            <a:avLst/>
          </a:prstGeom>
        </p:spPr>
        <p:txBody>
          <a:bodyPr vert="horz" lIns="132725" tIns="66363" rIns="132725" bIns="66363" rtlCol="0" anchor="b"/>
          <a:lstStyle>
            <a:lvl1pPr algn="r">
              <a:defRPr sz="1700"/>
            </a:lvl1pPr>
          </a:lstStyle>
          <a:p>
            <a:fld id="{F8456C50-1C1D-4295-97F8-D973D58E39CA}" type="slidenum">
              <a:rPr lang="en-AU" smtClean="0"/>
              <a:t>‹#›</a:t>
            </a:fld>
            <a:endParaRPr lang="en-AU"/>
          </a:p>
        </p:txBody>
      </p:sp>
    </p:spTree>
    <p:extLst>
      <p:ext uri="{BB962C8B-B14F-4D97-AF65-F5344CB8AC3E}">
        <p14:creationId xmlns:p14="http://schemas.microsoft.com/office/powerpoint/2010/main" val="2204135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6888" cy="72072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9275" y="0"/>
            <a:ext cx="4308475" cy="720725"/>
          </a:xfrm>
          <a:prstGeom prst="rect">
            <a:avLst/>
          </a:prstGeom>
        </p:spPr>
        <p:txBody>
          <a:bodyPr vert="horz" lIns="91440" tIns="45720" rIns="91440" bIns="45720" rtlCol="0"/>
          <a:lstStyle>
            <a:lvl1pPr algn="r">
              <a:defRPr sz="1200"/>
            </a:lvl1pPr>
          </a:lstStyle>
          <a:p>
            <a:fld id="{2E3CA700-0AE8-4B90-B553-A35071FD6E88}" type="datetimeFigureOut">
              <a:rPr lang="en-AU" smtClean="0"/>
              <a:t>8/10/2024</a:t>
            </a:fld>
            <a:endParaRPr lang="en-AU"/>
          </a:p>
        </p:txBody>
      </p:sp>
      <p:sp>
        <p:nvSpPr>
          <p:cNvPr id="4" name="Slide Image Placeholder 3"/>
          <p:cNvSpPr>
            <a:spLocks noGrp="1" noRot="1" noChangeAspect="1"/>
          </p:cNvSpPr>
          <p:nvPr>
            <p:ph type="sldImg" idx="2"/>
          </p:nvPr>
        </p:nvSpPr>
        <p:spPr>
          <a:xfrm>
            <a:off x="1736725" y="1795463"/>
            <a:ext cx="6465888" cy="484981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3775" y="6915150"/>
            <a:ext cx="7951788" cy="56578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13647738"/>
            <a:ext cx="4306888" cy="72072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9275" y="13647738"/>
            <a:ext cx="4308475" cy="720725"/>
          </a:xfrm>
          <a:prstGeom prst="rect">
            <a:avLst/>
          </a:prstGeom>
        </p:spPr>
        <p:txBody>
          <a:bodyPr vert="horz" lIns="91440" tIns="45720" rIns="91440" bIns="45720" rtlCol="0" anchor="b"/>
          <a:lstStyle>
            <a:lvl1pPr algn="r">
              <a:defRPr sz="1200"/>
            </a:lvl1pPr>
          </a:lstStyle>
          <a:p>
            <a:fld id="{7DC7B792-AFB0-43AD-8EA8-D930C1EDA7A0}" type="slidenum">
              <a:rPr lang="en-AU" smtClean="0"/>
              <a:t>‹#›</a:t>
            </a:fld>
            <a:endParaRPr lang="en-AU"/>
          </a:p>
        </p:txBody>
      </p:sp>
    </p:spTree>
    <p:extLst>
      <p:ext uri="{BB962C8B-B14F-4D97-AF65-F5344CB8AC3E}">
        <p14:creationId xmlns:p14="http://schemas.microsoft.com/office/powerpoint/2010/main" val="111459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defTabSz="966470">
              <a:defRPr/>
            </a:pPr>
            <a:fld id="{A1105EF6-1013-4C7F-BB77-E3EF2DFC0669}" type="slidenum">
              <a:rPr lang="en-AU">
                <a:solidFill>
                  <a:prstClr val="black"/>
                </a:solidFill>
                <a:latin typeface="Calibri" panose="020F0502020204030204"/>
              </a:rPr>
              <a:t>3</a:t>
            </a:fld>
            <a:endParaRPr lang="en-AU" dirty="0">
              <a:solidFill>
                <a:prstClr val="black"/>
              </a:solidFill>
              <a:latin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C7B792-AFB0-43AD-8EA8-D930C1EDA7A0}" type="slidenum">
              <a:rPr lang="en-AU" smtClean="0"/>
              <a:t>16</a:t>
            </a:fld>
            <a:endParaRPr lang="en-AU"/>
          </a:p>
        </p:txBody>
      </p:sp>
    </p:spTree>
    <p:extLst>
      <p:ext uri="{BB962C8B-B14F-4D97-AF65-F5344CB8AC3E}">
        <p14:creationId xmlns:p14="http://schemas.microsoft.com/office/powerpoint/2010/main" val="353826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C7B792-AFB0-43AD-8EA8-D930C1EDA7A0}" type="slidenum">
              <a:rPr lang="en-AU" smtClean="0"/>
              <a:t>17</a:t>
            </a:fld>
            <a:endParaRPr lang="en-AU"/>
          </a:p>
        </p:txBody>
      </p:sp>
    </p:spTree>
    <p:extLst>
      <p:ext uri="{BB962C8B-B14F-4D97-AF65-F5344CB8AC3E}">
        <p14:creationId xmlns:p14="http://schemas.microsoft.com/office/powerpoint/2010/main" val="66456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Story – Female Friendly Lighting Upgrades</a:t>
            </a:r>
          </a:p>
        </p:txBody>
      </p:sp>
      <p:sp>
        <p:nvSpPr>
          <p:cNvPr id="4" name="Slide Number Placeholder 3"/>
          <p:cNvSpPr>
            <a:spLocks noGrp="1"/>
          </p:cNvSpPr>
          <p:nvPr>
            <p:ph type="sldNum" sz="quarter" idx="5"/>
          </p:nvPr>
        </p:nvSpPr>
        <p:spPr/>
        <p:txBody>
          <a:bodyPr/>
          <a:lstStyle/>
          <a:p>
            <a:fld id="{7DC7B792-AFB0-43AD-8EA8-D930C1EDA7A0}" type="slidenum">
              <a:rPr lang="en-AU" smtClean="0"/>
              <a:t>18</a:t>
            </a:fld>
            <a:endParaRPr lang="en-AU"/>
          </a:p>
        </p:txBody>
      </p:sp>
    </p:spTree>
    <p:extLst>
      <p:ext uri="{BB962C8B-B14F-4D97-AF65-F5344CB8AC3E}">
        <p14:creationId xmlns:p14="http://schemas.microsoft.com/office/powerpoint/2010/main" val="1712126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User data – me getting the playground upgrades in my street</a:t>
            </a:r>
          </a:p>
        </p:txBody>
      </p:sp>
      <p:sp>
        <p:nvSpPr>
          <p:cNvPr id="4" name="Slide Number Placeholder 3"/>
          <p:cNvSpPr>
            <a:spLocks noGrp="1"/>
          </p:cNvSpPr>
          <p:nvPr>
            <p:ph type="sldNum" sz="quarter" idx="5"/>
          </p:nvPr>
        </p:nvSpPr>
        <p:spPr/>
        <p:txBody>
          <a:bodyPr/>
          <a:lstStyle/>
          <a:p>
            <a:fld id="{7DC7B792-AFB0-43AD-8EA8-D930C1EDA7A0}" type="slidenum">
              <a:rPr lang="en-AU" smtClean="0"/>
              <a:t>19</a:t>
            </a:fld>
            <a:endParaRPr lang="en-AU"/>
          </a:p>
        </p:txBody>
      </p:sp>
    </p:spTree>
    <p:extLst>
      <p:ext uri="{BB962C8B-B14F-4D97-AF65-F5344CB8AC3E}">
        <p14:creationId xmlns:p14="http://schemas.microsoft.com/office/powerpoint/2010/main" val="425389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C7B792-AFB0-43AD-8EA8-D930C1EDA7A0}" type="slidenum">
              <a:rPr lang="en-AU" smtClean="0"/>
              <a:t>21</a:t>
            </a:fld>
            <a:endParaRPr lang="en-AU"/>
          </a:p>
        </p:txBody>
      </p:sp>
    </p:spTree>
    <p:extLst>
      <p:ext uri="{BB962C8B-B14F-4D97-AF65-F5344CB8AC3E}">
        <p14:creationId xmlns:p14="http://schemas.microsoft.com/office/powerpoint/2010/main" val="231093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defTabSz="966470">
              <a:defRPr/>
            </a:pPr>
            <a:fld id="{A1105EF6-1013-4C7F-BB77-E3EF2DFC0669}" type="slidenum">
              <a:rPr lang="en-AU">
                <a:solidFill>
                  <a:prstClr val="black"/>
                </a:solidFill>
                <a:latin typeface="Calibri" panose="020F0502020204030204"/>
              </a:rPr>
              <a:t>4</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156068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1105EF6-1013-4C7F-BB77-E3EF2DFC0669}" type="slidenum">
              <a:rPr lang="en-AU" smtClean="0"/>
              <a:t>8</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just need to know where and how to look – we’ll cover this a bit later</a:t>
            </a:r>
          </a:p>
        </p:txBody>
      </p:sp>
      <p:sp>
        <p:nvSpPr>
          <p:cNvPr id="4" name="Slide Number Placeholder 3"/>
          <p:cNvSpPr>
            <a:spLocks noGrp="1"/>
          </p:cNvSpPr>
          <p:nvPr>
            <p:ph type="sldNum" sz="quarter" idx="5"/>
          </p:nvPr>
        </p:nvSpPr>
        <p:spPr/>
        <p:txBody>
          <a:bodyPr/>
          <a:lstStyle/>
          <a:p>
            <a:fld id="{7DC7B792-AFB0-43AD-8EA8-D930C1EDA7A0}" type="slidenum">
              <a:rPr lang="en-AU" smtClean="0"/>
              <a:t>10</a:t>
            </a:fld>
            <a:endParaRPr lang="en-AU"/>
          </a:p>
        </p:txBody>
      </p:sp>
    </p:spTree>
    <p:extLst>
      <p:ext uri="{BB962C8B-B14F-4D97-AF65-F5344CB8AC3E}">
        <p14:creationId xmlns:p14="http://schemas.microsoft.com/office/powerpoint/2010/main" val="299306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C7B792-AFB0-43AD-8EA8-D930C1EDA7A0}" type="slidenum">
              <a:rPr lang="en-AU" smtClean="0"/>
              <a:t>11</a:t>
            </a:fld>
            <a:endParaRPr lang="en-AU"/>
          </a:p>
        </p:txBody>
      </p:sp>
    </p:spTree>
    <p:extLst>
      <p:ext uri="{BB962C8B-B14F-4D97-AF65-F5344CB8AC3E}">
        <p14:creationId xmlns:p14="http://schemas.microsoft.com/office/powerpoint/2010/main" val="358316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TINA to explain</a:t>
            </a:r>
          </a:p>
        </p:txBody>
      </p:sp>
      <p:sp>
        <p:nvSpPr>
          <p:cNvPr id="4" name="Slide Number Placeholder 3"/>
          <p:cNvSpPr>
            <a:spLocks noGrp="1"/>
          </p:cNvSpPr>
          <p:nvPr>
            <p:ph type="sldNum" sz="quarter" idx="5"/>
          </p:nvPr>
        </p:nvSpPr>
        <p:spPr/>
        <p:txBody>
          <a:bodyPr/>
          <a:lstStyle/>
          <a:p>
            <a:fld id="{7DC7B792-AFB0-43AD-8EA8-D930C1EDA7A0}" type="slidenum">
              <a:rPr lang="en-AU" smtClean="0"/>
              <a:t>12</a:t>
            </a:fld>
            <a:endParaRPr lang="en-AU"/>
          </a:p>
        </p:txBody>
      </p:sp>
    </p:spTree>
    <p:extLst>
      <p:ext uri="{BB962C8B-B14F-4D97-AF65-F5344CB8AC3E}">
        <p14:creationId xmlns:p14="http://schemas.microsoft.com/office/powerpoint/2010/main" val="58573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 a deeper dive around the room – use whiteboard – make notes</a:t>
            </a:r>
          </a:p>
        </p:txBody>
      </p:sp>
      <p:sp>
        <p:nvSpPr>
          <p:cNvPr id="4" name="Slide Number Placeholder 3"/>
          <p:cNvSpPr>
            <a:spLocks noGrp="1"/>
          </p:cNvSpPr>
          <p:nvPr>
            <p:ph type="sldNum" sz="quarter" idx="5"/>
          </p:nvPr>
        </p:nvSpPr>
        <p:spPr/>
        <p:txBody>
          <a:bodyPr/>
          <a:lstStyle/>
          <a:p>
            <a:fld id="{7DC7B792-AFB0-43AD-8EA8-D930C1EDA7A0}" type="slidenum">
              <a:rPr lang="en-AU" smtClean="0"/>
              <a:t>13</a:t>
            </a:fld>
            <a:endParaRPr lang="en-AU"/>
          </a:p>
        </p:txBody>
      </p:sp>
    </p:spTree>
    <p:extLst>
      <p:ext uri="{BB962C8B-B14F-4D97-AF65-F5344CB8AC3E}">
        <p14:creationId xmlns:p14="http://schemas.microsoft.com/office/powerpoint/2010/main" val="38687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DC7B792-AFB0-43AD-8EA8-D930C1EDA7A0}" type="slidenum">
              <a:rPr lang="en-AU" smtClean="0"/>
              <a:t>14</a:t>
            </a:fld>
            <a:endParaRPr lang="en-AU"/>
          </a:p>
        </p:txBody>
      </p:sp>
    </p:spTree>
    <p:extLst>
      <p:ext uri="{BB962C8B-B14F-4D97-AF65-F5344CB8AC3E}">
        <p14:creationId xmlns:p14="http://schemas.microsoft.com/office/powerpoint/2010/main" val="99788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Pick an example from the board – expand on it</a:t>
            </a:r>
          </a:p>
        </p:txBody>
      </p:sp>
      <p:sp>
        <p:nvSpPr>
          <p:cNvPr id="4" name="Slide Number Placeholder 3"/>
          <p:cNvSpPr>
            <a:spLocks noGrp="1"/>
          </p:cNvSpPr>
          <p:nvPr>
            <p:ph type="sldNum" sz="quarter" idx="5"/>
          </p:nvPr>
        </p:nvSpPr>
        <p:spPr/>
        <p:txBody>
          <a:bodyPr/>
          <a:lstStyle/>
          <a:p>
            <a:fld id="{7DC7B792-AFB0-43AD-8EA8-D930C1EDA7A0}" type="slidenum">
              <a:rPr lang="en-AU" smtClean="0"/>
              <a:t>15</a:t>
            </a:fld>
            <a:endParaRPr lang="en-AU"/>
          </a:p>
        </p:txBody>
      </p:sp>
    </p:spTree>
    <p:extLst>
      <p:ext uri="{BB962C8B-B14F-4D97-AF65-F5344CB8AC3E}">
        <p14:creationId xmlns:p14="http://schemas.microsoft.com/office/powerpoint/2010/main" val="103357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8F863F-5B37-4CD7-AAC6-6AE38D6386E4}" type="datetimeFigureOut">
              <a:rPr lang="en-AU" smtClean="0"/>
              <a:t>8/10/2024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90729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8F863F-5B37-4CD7-AAC6-6AE38D6386E4}" type="datetimeFigureOut">
              <a:rPr lang="en-AU" smtClean="0"/>
              <a:t>8/10/2024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260797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8F863F-5B37-4CD7-AAC6-6AE38D6386E4}" type="datetimeFigureOut">
              <a:rPr lang="en-AU" smtClean="0"/>
              <a:t>8/10/2024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13044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8F863F-5B37-4CD7-AAC6-6AE38D6386E4}" type="datetimeFigureOut">
              <a:rPr lang="en-AU" smtClean="0"/>
              <a:t>8/10/2024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83442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8F863F-5B37-4CD7-AAC6-6AE38D6386E4}" type="datetimeFigureOut">
              <a:rPr lang="en-AU" smtClean="0"/>
              <a:t>8/10/2024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138137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8F863F-5B37-4CD7-AAC6-6AE38D6386E4}" type="datetimeFigureOut">
              <a:rPr lang="en-AU" smtClean="0"/>
              <a:t>8/10/2024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234122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8F863F-5B37-4CD7-AAC6-6AE38D6386E4}" type="datetimeFigureOut">
              <a:rPr lang="en-AU" smtClean="0"/>
              <a:t>8/10/2024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258759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8F863F-5B37-4CD7-AAC6-6AE38D6386E4}" type="datetimeFigureOut">
              <a:rPr lang="en-AU" smtClean="0"/>
              <a:t>8/10/2024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172645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F863F-5B37-4CD7-AAC6-6AE38D6386E4}" type="datetimeFigureOut">
              <a:rPr lang="en-AU" smtClean="0"/>
              <a:t>8/10/2024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245189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8F863F-5B37-4CD7-AAC6-6AE38D6386E4}" type="datetimeFigureOut">
              <a:rPr lang="en-AU" smtClean="0"/>
              <a:t>8/10/2024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13424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8F863F-5B37-4CD7-AAC6-6AE38D6386E4}" type="datetimeFigureOut">
              <a:rPr lang="en-AU" smtClean="0"/>
              <a:t>8/10/2024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76E09C1-94E9-435E-A790-51D373330B78}" type="slidenum">
              <a:rPr lang="en-AU" smtClean="0"/>
              <a:t>‹#›</a:t>
            </a:fld>
            <a:endParaRPr lang="en-AU"/>
          </a:p>
        </p:txBody>
      </p:sp>
    </p:spTree>
    <p:extLst>
      <p:ext uri="{BB962C8B-B14F-4D97-AF65-F5344CB8AC3E}">
        <p14:creationId xmlns:p14="http://schemas.microsoft.com/office/powerpoint/2010/main" val="357249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F863F-5B37-4CD7-AAC6-6AE38D6386E4}" type="datetimeFigureOut">
              <a:rPr lang="en-AU" smtClean="0"/>
              <a:t>8/10/2024</a:t>
            </a:fld>
            <a:endParaRPr lang="en-AU"/>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E09C1-94E9-435E-A790-51D373330B78}" type="slidenum">
              <a:rPr lang="en-AU" smtClean="0"/>
              <a:t>‹#›</a:t>
            </a:fld>
            <a:endParaRPr lang="en-AU"/>
          </a:p>
        </p:txBody>
      </p:sp>
    </p:spTree>
    <p:extLst>
      <p:ext uri="{BB962C8B-B14F-4D97-AF65-F5344CB8AC3E}">
        <p14:creationId xmlns:p14="http://schemas.microsoft.com/office/powerpoint/2010/main" val="4115664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lismore.nsw.gov.au/Business/Business-support/Business-grants"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lismore.grantguru.com.a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lismore.nsw.gov.au/Business/Business-support/Business-newsletters"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mailto:business@lismore.nsw.gov.au" TargetMode="Externa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8" y="3747229"/>
            <a:ext cx="7776863" cy="830997"/>
          </a:xfrm>
          <a:prstGeom prst="rect">
            <a:avLst/>
          </a:prstGeom>
        </p:spPr>
        <p:txBody>
          <a:bodyPr wrap="square">
            <a:spAutoFit/>
          </a:bodyPr>
          <a:lstStyle/>
          <a:p>
            <a:pPr algn="ctr"/>
            <a:r>
              <a:rPr lang="en-AU" sz="2400" dirty="0">
                <a:solidFill>
                  <a:schemeClr val="tx2">
                    <a:lumMod val="75000"/>
                  </a:schemeClr>
                </a:solidFill>
                <a:latin typeface="Arial Black" panose="020B0A04020102020204" pitchFamily="34" charset="0"/>
                <a:cs typeface="Arial" panose="020B0604020202020204" pitchFamily="34" charset="0"/>
              </a:rPr>
              <a:t>Say hello to your new 2014</a:t>
            </a:r>
            <a:br>
              <a:rPr lang="en-AU" sz="2400" dirty="0">
                <a:solidFill>
                  <a:schemeClr val="tx2">
                    <a:lumMod val="75000"/>
                  </a:schemeClr>
                </a:solidFill>
                <a:latin typeface="Arial Black" panose="020B0A04020102020204" pitchFamily="34" charset="0"/>
                <a:cs typeface="Arial" panose="020B0604020202020204" pitchFamily="34" charset="0"/>
              </a:rPr>
            </a:br>
            <a:r>
              <a:rPr lang="en-AU" sz="2400" dirty="0">
                <a:solidFill>
                  <a:schemeClr val="bg1"/>
                </a:solidFill>
                <a:latin typeface="Arial Black" panose="020B0A04020102020204" pitchFamily="34" charset="0"/>
                <a:cs typeface="Arial" panose="020B0604020202020204" pitchFamily="34" charset="0"/>
              </a:rPr>
              <a:t>Business document</a:t>
            </a:r>
            <a:endParaRPr lang="en-AU"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 y="-108773"/>
            <a:ext cx="9289031" cy="6966773"/>
          </a:xfrm>
          <a:prstGeom prst="rect">
            <a:avLst/>
          </a:prstGeom>
        </p:spPr>
      </p:pic>
      <p:sp>
        <p:nvSpPr>
          <p:cNvPr id="8" name="TextBox 7"/>
          <p:cNvSpPr txBox="1"/>
          <p:nvPr/>
        </p:nvSpPr>
        <p:spPr>
          <a:xfrm>
            <a:off x="899592" y="1672885"/>
            <a:ext cx="7776863" cy="4244175"/>
          </a:xfrm>
          <a:prstGeom prst="rect">
            <a:avLst/>
          </a:prstGeom>
          <a:noFill/>
        </p:spPr>
        <p:txBody>
          <a:bodyPr wrap="square" lIns="91440" tIns="45720" rIns="91440" bIns="45720" rtlCol="0" anchor="t">
            <a:spAutoFit/>
          </a:bodyPr>
          <a:lstStyle/>
          <a:p>
            <a:pPr indent="-457200" algn="ctr" hangingPunct="0">
              <a:lnSpc>
                <a:spcPts val="4700"/>
              </a:lnSpc>
              <a:spcAft>
                <a:spcPts val="400"/>
              </a:spcAft>
            </a:pPr>
            <a:r>
              <a:rPr lang="en-AU" sz="4400" b="1" kern="1400" dirty="0">
                <a:solidFill>
                  <a:srgbClr val="007D37"/>
                </a:solidFill>
                <a:latin typeface="Arial"/>
                <a:ea typeface="Times New Roman"/>
                <a:cs typeface="Arial"/>
              </a:rPr>
              <a:t>     how me the Money!</a:t>
            </a:r>
          </a:p>
          <a:p>
            <a:pPr indent="-457200" hangingPunct="0">
              <a:lnSpc>
                <a:spcPts val="4700"/>
              </a:lnSpc>
              <a:spcAft>
                <a:spcPts val="400"/>
              </a:spcAft>
            </a:pPr>
            <a:endParaRPr lang="en-AU" sz="2800" b="1" kern="1400" dirty="0">
              <a:solidFill>
                <a:srgbClr val="007D37"/>
              </a:solidFill>
              <a:latin typeface="Arial" panose="020B0604020202020204" pitchFamily="34" charset="0"/>
              <a:ea typeface="Times New Roman"/>
              <a:cs typeface="Arial" panose="020B0604020202020204" pitchFamily="34" charset="0"/>
            </a:endParaRPr>
          </a:p>
          <a:p>
            <a:pPr indent="-323850" algn="ctr" hangingPunct="0"/>
            <a:r>
              <a:rPr lang="en-AU" sz="2800" dirty="0">
                <a:solidFill>
                  <a:srgbClr val="0070C0"/>
                </a:solidFill>
                <a:latin typeface="Arial" panose="020B0604020202020204" pitchFamily="34" charset="0"/>
                <a:cs typeface="Arial" panose="020B0604020202020204" pitchFamily="34" charset="0"/>
              </a:rPr>
              <a:t>Grant and Award application tips </a:t>
            </a:r>
          </a:p>
          <a:p>
            <a:pPr indent="-323850" algn="ctr" hangingPunct="0"/>
            <a:r>
              <a:rPr lang="en-AU" sz="2800" dirty="0">
                <a:solidFill>
                  <a:srgbClr val="0070C0"/>
                </a:solidFill>
                <a:latin typeface="Arial" panose="020B0604020202020204" pitchFamily="34" charset="0"/>
                <a:cs typeface="Arial" panose="020B0604020202020204" pitchFamily="34" charset="0"/>
              </a:rPr>
              <a:t>for businesses and community groups</a:t>
            </a:r>
          </a:p>
          <a:p>
            <a:pPr indent="-323850" hangingPunct="0"/>
            <a:endParaRPr lang="en-AU" sz="2000" b="1" kern="1400" dirty="0">
              <a:latin typeface="Arial" panose="020B0604020202020204" pitchFamily="34" charset="0"/>
              <a:ea typeface="Times New Roman"/>
              <a:cs typeface="Calibri"/>
            </a:endParaRPr>
          </a:p>
          <a:p>
            <a:pPr indent="-323850" hangingPunct="0"/>
            <a:r>
              <a:rPr lang="en-AU" sz="2000" b="1" kern="1400" dirty="0">
                <a:latin typeface="Arial" panose="020B0604020202020204" pitchFamily="34" charset="0"/>
                <a:ea typeface="Times New Roman"/>
                <a:cs typeface="Calibri"/>
              </a:rPr>
              <a:t>Michael Thurston, General Manager, Destination North Coast</a:t>
            </a:r>
          </a:p>
          <a:p>
            <a:pPr indent="-323850" hangingPunct="0"/>
            <a:endParaRPr lang="en-AU" sz="2000" b="1" kern="1400" dirty="0">
              <a:latin typeface="Arial" panose="020B0604020202020204" pitchFamily="34" charset="0"/>
              <a:ea typeface="Times New Roman"/>
              <a:cs typeface="Calibri"/>
            </a:endParaRPr>
          </a:p>
          <a:p>
            <a:pPr indent="-323850" hangingPunct="0"/>
            <a:r>
              <a:rPr lang="en-AU" sz="2000" b="1" kern="1400" dirty="0">
                <a:latin typeface="Arial"/>
                <a:ea typeface="Times New Roman"/>
                <a:cs typeface="Calibri"/>
              </a:rPr>
              <a:t>Stephanie Hunt, Economic Development Officer, LCC</a:t>
            </a:r>
          </a:p>
          <a:p>
            <a:pPr indent="-323850" algn="r" hangingPunct="0">
              <a:lnSpc>
                <a:spcPct val="300000"/>
              </a:lnSpc>
            </a:pPr>
            <a:r>
              <a:rPr lang="en-AU" sz="2000" b="1" kern="1400" dirty="0">
                <a:latin typeface="Arial" panose="020B0604020202020204" pitchFamily="34" charset="0"/>
                <a:ea typeface="Times New Roman"/>
                <a:cs typeface="Calibri"/>
              </a:rPr>
              <a:t>DATE 9 October 2024</a:t>
            </a:r>
          </a:p>
        </p:txBody>
      </p:sp>
      <p:pic>
        <p:nvPicPr>
          <p:cNvPr id="3" name="Picture 2">
            <a:extLst>
              <a:ext uri="{FF2B5EF4-FFF2-40B4-BE49-F238E27FC236}">
                <a16:creationId xmlns:a16="http://schemas.microsoft.com/office/drawing/2014/main" id="{A2A55780-C19B-26EC-A5AE-CA54E1BAC42C}"/>
              </a:ext>
            </a:extLst>
          </p:cNvPr>
          <p:cNvPicPr>
            <a:picLocks noChangeAspect="1"/>
          </p:cNvPicPr>
          <p:nvPr/>
        </p:nvPicPr>
        <p:blipFill rotWithShape="1">
          <a:blip r:embed="rId3"/>
          <a:srcRect r="22112" b="12192"/>
          <a:stretch/>
        </p:blipFill>
        <p:spPr>
          <a:xfrm>
            <a:off x="1907704" y="1399826"/>
            <a:ext cx="720080" cy="908437"/>
          </a:xfrm>
          <a:prstGeom prst="rect">
            <a:avLst/>
          </a:prstGeom>
        </p:spPr>
      </p:pic>
    </p:spTree>
    <p:extLst>
      <p:ext uri="{BB962C8B-B14F-4D97-AF65-F5344CB8AC3E}">
        <p14:creationId xmlns:p14="http://schemas.microsoft.com/office/powerpoint/2010/main" val="304689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436"/>
            <a:ext cx="9289030" cy="6966773"/>
          </a:xfrm>
          <a:prstGeom prst="rect">
            <a:avLst/>
          </a:prstGeom>
        </p:spPr>
      </p:pic>
      <p:sp>
        <p:nvSpPr>
          <p:cNvPr id="8" name="Rectangle 7"/>
          <p:cNvSpPr/>
          <p:nvPr/>
        </p:nvSpPr>
        <p:spPr>
          <a:xfrm>
            <a:off x="1187624" y="692696"/>
            <a:ext cx="7848872" cy="449547"/>
          </a:xfrm>
          <a:prstGeom prst="rect">
            <a:avLst/>
          </a:prstGeom>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Yes! There is funding available!</a:t>
            </a:r>
          </a:p>
        </p:txBody>
      </p:sp>
      <p:sp>
        <p:nvSpPr>
          <p:cNvPr id="4" name="TextBox 3">
            <a:extLst>
              <a:ext uri="{FF2B5EF4-FFF2-40B4-BE49-F238E27FC236}">
                <a16:creationId xmlns:a16="http://schemas.microsoft.com/office/drawing/2014/main" id="{33AD6BE6-26B9-64D1-DD22-A018440D4997}"/>
              </a:ext>
            </a:extLst>
          </p:cNvPr>
          <p:cNvSpPr txBox="1"/>
          <p:nvPr/>
        </p:nvSpPr>
        <p:spPr>
          <a:xfrm>
            <a:off x="5580112" y="5075892"/>
            <a:ext cx="2921934" cy="584775"/>
          </a:xfrm>
          <a:prstGeom prst="rect">
            <a:avLst/>
          </a:prstGeom>
          <a:noFill/>
        </p:spPr>
        <p:txBody>
          <a:bodyPr wrap="square" rtlCol="0">
            <a:spAutoFit/>
          </a:bodyPr>
          <a:lstStyle/>
          <a:p>
            <a:pPr algn="r"/>
            <a:r>
              <a:rPr lang="en-AU" dirty="0"/>
              <a:t>Source: GRANTGURU website</a:t>
            </a:r>
          </a:p>
          <a:p>
            <a:pPr algn="r"/>
            <a:r>
              <a:rPr lang="en-AU" sz="1400" dirty="0"/>
              <a:t>1 October 2024</a:t>
            </a:r>
          </a:p>
        </p:txBody>
      </p:sp>
      <p:pic>
        <p:nvPicPr>
          <p:cNvPr id="2" name="Picture 1">
            <a:extLst>
              <a:ext uri="{FF2B5EF4-FFF2-40B4-BE49-F238E27FC236}">
                <a16:creationId xmlns:a16="http://schemas.microsoft.com/office/drawing/2014/main" id="{B32DE007-2239-5CA2-FC73-761BE20BD7E7}"/>
              </a:ext>
            </a:extLst>
          </p:cNvPr>
          <p:cNvPicPr>
            <a:picLocks noChangeAspect="1"/>
          </p:cNvPicPr>
          <p:nvPr/>
        </p:nvPicPr>
        <p:blipFill rotWithShape="1">
          <a:blip r:embed="rId4"/>
          <a:srcRect t="6683" r="25335"/>
          <a:stretch/>
        </p:blipFill>
        <p:spPr>
          <a:xfrm>
            <a:off x="47375" y="1956198"/>
            <a:ext cx="3893437" cy="3528392"/>
          </a:xfrm>
          <a:prstGeom prst="rect">
            <a:avLst/>
          </a:prstGeom>
        </p:spPr>
      </p:pic>
      <p:sp>
        <p:nvSpPr>
          <p:cNvPr id="13" name="Rectangular Callout 12"/>
          <p:cNvSpPr/>
          <p:nvPr/>
        </p:nvSpPr>
        <p:spPr>
          <a:xfrm flipH="1">
            <a:off x="4007937" y="1340768"/>
            <a:ext cx="4776530" cy="4392488"/>
          </a:xfrm>
          <a:prstGeom prst="wedgeRectCallout">
            <a:avLst>
              <a:gd name="adj1" fmla="val 64712"/>
              <a:gd name="adj2" fmla="val -23422"/>
            </a:avLst>
          </a:prstGeom>
          <a:solidFill>
            <a:srgbClr val="00B050"/>
          </a:solidFill>
          <a:ln w="76200"/>
        </p:spPr>
        <p:style>
          <a:lnRef idx="3">
            <a:schemeClr val="lt1"/>
          </a:lnRef>
          <a:fillRef idx="1">
            <a:schemeClr val="accent1"/>
          </a:fillRef>
          <a:effectRef idx="1">
            <a:schemeClr val="accent1"/>
          </a:effectRef>
          <a:fontRef idx="minor">
            <a:schemeClr val="lt1"/>
          </a:fontRef>
        </p:style>
        <p:txBody>
          <a:bodyPr rtlCol="0" anchor="ctr"/>
          <a:lstStyle/>
          <a:p>
            <a:pPr lvl="1"/>
            <a:r>
              <a:rPr lang="en-AU" sz="2000" b="1" i="1" dirty="0">
                <a:ln w="12700">
                  <a:noFill/>
                  <a:prstDash val="solid"/>
                </a:ln>
                <a:solidFill>
                  <a:schemeClr val="bg2">
                    <a:tint val="85000"/>
                    <a:satMod val="155000"/>
                  </a:schemeClr>
                </a:solidFill>
                <a:latin typeface="Arial" panose="020B0604020202020204" pitchFamily="34" charset="0"/>
                <a:cs typeface="Arial" panose="020B0604020202020204" pitchFamily="34" charset="0"/>
              </a:rPr>
              <a:t>Did you know that </a:t>
            </a:r>
            <a:r>
              <a:rPr lang="en-AU" sz="2000" b="1" i="1" u="sng" dirty="0">
                <a:ln w="12700">
                  <a:noFill/>
                  <a:prstDash val="solid"/>
                </a:ln>
                <a:solidFill>
                  <a:schemeClr val="bg2">
                    <a:tint val="85000"/>
                    <a:satMod val="155000"/>
                  </a:schemeClr>
                </a:solidFill>
                <a:latin typeface="Arial" panose="020B0604020202020204" pitchFamily="34" charset="0"/>
                <a:cs typeface="Arial" panose="020B0604020202020204" pitchFamily="34" charset="0"/>
              </a:rPr>
              <a:t>last week </a:t>
            </a:r>
            <a:r>
              <a:rPr lang="en-AU" sz="2000" b="1" i="1" dirty="0">
                <a:ln w="12700">
                  <a:noFill/>
                  <a:prstDash val="solid"/>
                </a:ln>
                <a:solidFill>
                  <a:schemeClr val="bg2">
                    <a:tint val="85000"/>
                    <a:satMod val="155000"/>
                  </a:schemeClr>
                </a:solidFill>
                <a:latin typeface="Arial" panose="020B0604020202020204" pitchFamily="34" charset="0"/>
                <a:cs typeface="Arial" panose="020B0604020202020204" pitchFamily="34" charset="0"/>
              </a:rPr>
              <a:t>there were:</a:t>
            </a:r>
          </a:p>
          <a:p>
            <a:pPr marL="800100" lvl="1" indent="-342900">
              <a:buFont typeface="Arial" panose="020B0604020202020204" pitchFamily="34" charset="0"/>
              <a:buChar char="•"/>
            </a:pPr>
            <a:r>
              <a:rPr lang="en-AU" sz="2000" b="1" i="1" dirty="0">
                <a:ln w="12700">
                  <a:noFill/>
                  <a:prstDash val="solid"/>
                </a:ln>
                <a:solidFill>
                  <a:schemeClr val="bg2">
                    <a:tint val="85000"/>
                    <a:satMod val="155000"/>
                  </a:schemeClr>
                </a:solidFill>
                <a:latin typeface="Arial" panose="020B0604020202020204" pitchFamily="34" charset="0"/>
                <a:cs typeface="Arial" panose="020B0604020202020204" pitchFamily="34" charset="0"/>
              </a:rPr>
              <a:t>1,855 grants worth $72.5B available nationally?</a:t>
            </a:r>
          </a:p>
          <a:p>
            <a:pPr lvl="1"/>
            <a:r>
              <a:rPr lang="en-AU" sz="2000" b="1" i="1" dirty="0">
                <a:ln w="12700">
                  <a:noFill/>
                  <a:prstDash val="solid"/>
                </a:ln>
                <a:solidFill>
                  <a:schemeClr val="bg2">
                    <a:tint val="85000"/>
                    <a:satMod val="155000"/>
                  </a:schemeClr>
                </a:solidFill>
                <a:latin typeface="Arial" panose="020B0604020202020204" pitchFamily="34" charset="0"/>
                <a:cs typeface="Arial" panose="020B0604020202020204" pitchFamily="34" charset="0"/>
              </a:rPr>
              <a:t>That included:</a:t>
            </a:r>
          </a:p>
          <a:p>
            <a:pPr marL="800100" lvl="1" indent="-342900">
              <a:buFont typeface="Arial" panose="020B0604020202020204" pitchFamily="34" charset="0"/>
              <a:buChar char="•"/>
            </a:pPr>
            <a:r>
              <a:rPr lang="en-AU" sz="2000" b="1" i="1" dirty="0">
                <a:ln w="12700">
                  <a:noFill/>
                  <a:prstDash val="solid"/>
                </a:ln>
                <a:solidFill>
                  <a:schemeClr val="bg2">
                    <a:tint val="85000"/>
                    <a:satMod val="155000"/>
                  </a:schemeClr>
                </a:solidFill>
                <a:latin typeface="Arial" panose="020B0604020202020204" pitchFamily="34" charset="0"/>
                <a:cs typeface="Arial" panose="020B0604020202020204" pitchFamily="34" charset="0"/>
              </a:rPr>
              <a:t>$62.6B worth of grants available for business, &amp;</a:t>
            </a:r>
          </a:p>
          <a:p>
            <a:pPr marL="800100" lvl="1" indent="-342900">
              <a:buFont typeface="Arial" panose="020B0604020202020204" pitchFamily="34" charset="0"/>
              <a:buChar char="•"/>
            </a:pPr>
            <a:r>
              <a:rPr lang="en-AU" sz="2000" b="1" i="1" dirty="0">
                <a:ln w="12700">
                  <a:noFill/>
                  <a:prstDash val="solid"/>
                </a:ln>
                <a:solidFill>
                  <a:schemeClr val="bg2">
                    <a:tint val="85000"/>
                    <a:satMod val="155000"/>
                  </a:schemeClr>
                </a:solidFill>
                <a:latin typeface="Arial" panose="020B0604020202020204" pitchFamily="34" charset="0"/>
                <a:cs typeface="Arial" panose="020B0604020202020204" pitchFamily="34" charset="0"/>
              </a:rPr>
              <a:t>over 1,200 grants suitable for community.</a:t>
            </a:r>
          </a:p>
        </p:txBody>
      </p:sp>
      <p:sp>
        <p:nvSpPr>
          <p:cNvPr id="6" name="TextBox 5">
            <a:extLst>
              <a:ext uri="{FF2B5EF4-FFF2-40B4-BE49-F238E27FC236}">
                <a16:creationId xmlns:a16="http://schemas.microsoft.com/office/drawing/2014/main" id="{2F554F72-8CBF-D4DC-DCB4-0E9B9AA00800}"/>
              </a:ext>
            </a:extLst>
          </p:cNvPr>
          <p:cNvSpPr txBox="1"/>
          <p:nvPr/>
        </p:nvSpPr>
        <p:spPr>
          <a:xfrm>
            <a:off x="5714362" y="5003303"/>
            <a:ext cx="2921934" cy="584775"/>
          </a:xfrm>
          <a:prstGeom prst="rect">
            <a:avLst/>
          </a:prstGeom>
          <a:noFill/>
        </p:spPr>
        <p:txBody>
          <a:bodyPr wrap="square" rtlCol="0">
            <a:spAutoFit/>
          </a:bodyPr>
          <a:lstStyle/>
          <a:p>
            <a:pPr algn="r"/>
            <a:r>
              <a:rPr lang="en-AU" dirty="0"/>
              <a:t>Source: GRANTGURU website</a:t>
            </a:r>
          </a:p>
          <a:p>
            <a:pPr algn="r"/>
            <a:r>
              <a:rPr lang="en-AU" sz="1400" dirty="0"/>
              <a:t>1 October 2024</a:t>
            </a:r>
          </a:p>
        </p:txBody>
      </p:sp>
    </p:spTree>
    <p:extLst>
      <p:ext uri="{BB962C8B-B14F-4D97-AF65-F5344CB8AC3E}">
        <p14:creationId xmlns:p14="http://schemas.microsoft.com/office/powerpoint/2010/main" val="249222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30" y="-108773"/>
            <a:ext cx="9289030" cy="6966773"/>
          </a:xfrm>
          <a:prstGeom prst="rect">
            <a:avLst/>
          </a:prstGeom>
        </p:spPr>
      </p:pic>
      <p:sp>
        <p:nvSpPr>
          <p:cNvPr id="10" name="Rectangle 9"/>
          <p:cNvSpPr/>
          <p:nvPr/>
        </p:nvSpPr>
        <p:spPr>
          <a:xfrm>
            <a:off x="1187624" y="692696"/>
            <a:ext cx="7776864" cy="414537"/>
          </a:xfrm>
          <a:prstGeom prst="rect">
            <a:avLst/>
          </a:prstGeom>
        </p:spPr>
        <p:txBody>
          <a:bodyPr wrap="square">
            <a:spAutoFit/>
          </a:bodyPr>
          <a:lstStyle/>
          <a:p>
            <a:pPr>
              <a:lnSpc>
                <a:spcPts val="2500"/>
              </a:lnSpc>
            </a:pPr>
            <a:endParaRPr lang="en-AU" sz="2800" b="1" kern="1400" dirty="0">
              <a:solidFill>
                <a:schemeClr val="bg1">
                  <a:lumMod val="50000"/>
                </a:schemeClr>
              </a:solidFill>
              <a:latin typeface="Arial" panose="020B0604020202020204" pitchFamily="34" charset="0"/>
              <a:ea typeface="Times New Roman"/>
              <a:cs typeface="Calibri"/>
            </a:endParaRPr>
          </a:p>
        </p:txBody>
      </p:sp>
      <p:sp>
        <p:nvSpPr>
          <p:cNvPr id="5" name="TextBox 4">
            <a:extLst>
              <a:ext uri="{FF2B5EF4-FFF2-40B4-BE49-F238E27FC236}">
                <a16:creationId xmlns:a16="http://schemas.microsoft.com/office/drawing/2014/main" id="{521E3F0B-8A23-008A-FE65-A71726E5FCD8}"/>
              </a:ext>
            </a:extLst>
          </p:cNvPr>
          <p:cNvSpPr txBox="1"/>
          <p:nvPr/>
        </p:nvSpPr>
        <p:spPr>
          <a:xfrm>
            <a:off x="1929614" y="331296"/>
            <a:ext cx="6292884" cy="437877"/>
          </a:xfrm>
          <a:prstGeom prst="rect">
            <a:avLst/>
          </a:prstGeom>
          <a:noFill/>
        </p:spPr>
        <p:txBody>
          <a:bodyPr wrap="square" lIns="91440" tIns="45720" rIns="91440" bIns="45720" anchor="t">
            <a:spAutoFit/>
          </a:bodyPr>
          <a:lstStyle/>
          <a:p>
            <a:pPr>
              <a:lnSpc>
                <a:spcPts val="2500"/>
              </a:lnSpc>
            </a:pPr>
            <a:r>
              <a:rPr lang="en-AU" sz="3600" b="1" kern="1400" dirty="0">
                <a:solidFill>
                  <a:srgbClr val="007D37"/>
                </a:solidFill>
                <a:latin typeface="Arial"/>
                <a:ea typeface="Times New Roman"/>
                <a:cs typeface="Arial"/>
              </a:rPr>
              <a:t>More geese = more eggs</a:t>
            </a:r>
            <a:endParaRPr lang="en-AU" sz="3600" b="1" kern="1400" dirty="0">
              <a:solidFill>
                <a:srgbClr val="007D37"/>
              </a:solidFill>
              <a:latin typeface="Arial" panose="020B0604020202020204" pitchFamily="34" charset="0"/>
              <a:ea typeface="Times New Roman"/>
              <a:cs typeface="Arial" panose="020B0604020202020204" pitchFamily="34" charset="0"/>
            </a:endParaRPr>
          </a:p>
        </p:txBody>
      </p:sp>
      <p:pic>
        <p:nvPicPr>
          <p:cNvPr id="1026" name="Picture 2">
            <a:extLst>
              <a:ext uri="{FF2B5EF4-FFF2-40B4-BE49-F238E27FC236}">
                <a16:creationId xmlns:a16="http://schemas.microsoft.com/office/drawing/2014/main" id="{A150C2B4-627B-11AC-AD25-DA9FFBA81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950" y="2550937"/>
            <a:ext cx="3016467" cy="21872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FA0C1E5-7270-BC28-35EB-1FF918B56E81}"/>
              </a:ext>
            </a:extLst>
          </p:cNvPr>
          <p:cNvSpPr txBox="1"/>
          <p:nvPr/>
        </p:nvSpPr>
        <p:spPr>
          <a:xfrm>
            <a:off x="409437" y="1447173"/>
            <a:ext cx="8123003" cy="4847481"/>
          </a:xfrm>
          <a:prstGeom prst="rect">
            <a:avLst/>
          </a:prstGeom>
          <a:noFill/>
        </p:spPr>
        <p:txBody>
          <a:bodyPr wrap="square" lIns="91440" tIns="45720" rIns="91440" bIns="45720" rtlCol="0" anchor="t">
            <a:spAutoFit/>
          </a:bodyPr>
          <a:lstStyle/>
          <a:p>
            <a:pPr>
              <a:spcBef>
                <a:spcPts val="600"/>
              </a:spcBef>
              <a:buClr>
                <a:srgbClr val="00B050"/>
              </a:buClr>
              <a:buSzPct val="87000"/>
            </a:pPr>
            <a:r>
              <a:rPr lang="en-AU" sz="2400" dirty="0">
                <a:solidFill>
                  <a:srgbClr val="0070C0"/>
                </a:solidFill>
                <a:latin typeface="Arial"/>
                <a:cs typeface="Arial"/>
              </a:rPr>
              <a:t>To help your </a:t>
            </a:r>
            <a:r>
              <a:rPr lang="en-AU" sz="2400">
                <a:solidFill>
                  <a:srgbClr val="0070C0"/>
                </a:solidFill>
                <a:latin typeface="Arial"/>
                <a:cs typeface="Arial"/>
              </a:rPr>
              <a:t>business thrive, </a:t>
            </a:r>
            <a:r>
              <a:rPr lang="en-AU" sz="2400" dirty="0">
                <a:solidFill>
                  <a:srgbClr val="0070C0"/>
                </a:solidFill>
                <a:latin typeface="Arial"/>
                <a:cs typeface="Arial"/>
              </a:rPr>
              <a:t>you need a diverse income </a:t>
            </a:r>
            <a:r>
              <a:rPr lang="en-AU" sz="2400">
                <a:solidFill>
                  <a:srgbClr val="0070C0"/>
                </a:solidFill>
                <a:latin typeface="Arial"/>
                <a:cs typeface="Arial"/>
              </a:rPr>
              <a:t>stream:</a:t>
            </a:r>
            <a:endParaRPr lang="en-AU" sz="2400" dirty="0">
              <a:solidFill>
                <a:srgbClr val="0070C0"/>
              </a:solidFill>
              <a:latin typeface="Arial"/>
              <a:cs typeface="Arial"/>
            </a:endParaRP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a:cs typeface="Arial"/>
              </a:rPr>
              <a:t>Membership, donations, events – important aspects</a:t>
            </a:r>
          </a:p>
          <a:p>
            <a:pPr marL="457200" indent="-457200">
              <a:spcBef>
                <a:spcPts val="600"/>
              </a:spcBef>
              <a:buClr>
                <a:srgbClr val="00B050"/>
              </a:buClr>
              <a:buSzPct val="87000"/>
              <a:buFont typeface="Wingdings" panose="05000000000000000000" pitchFamily="2" charset="2"/>
              <a:buChar char="Ø"/>
            </a:pPr>
            <a:endParaRPr lang="en-AU" sz="2400" dirty="0">
              <a:solidFill>
                <a:srgbClr val="0070C0"/>
              </a:solidFill>
              <a:latin typeface="Arial"/>
              <a:cs typeface="Arial"/>
            </a:endParaRP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a:cs typeface="Arial"/>
              </a:rPr>
              <a:t>Partnerships, earnings</a:t>
            </a:r>
          </a:p>
          <a:p>
            <a:pPr>
              <a:spcBef>
                <a:spcPts val="600"/>
              </a:spcBef>
              <a:buClr>
                <a:srgbClr val="00B050"/>
              </a:buClr>
              <a:buSzPct val="87000"/>
            </a:pPr>
            <a:endParaRPr lang="en-AU" sz="2400" dirty="0">
              <a:solidFill>
                <a:srgbClr val="0070C0"/>
              </a:solidFill>
              <a:latin typeface="Arial"/>
              <a:cs typeface="Arial"/>
            </a:endParaRP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a:cs typeface="Arial"/>
              </a:rPr>
              <a:t>Grants</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a:cs typeface="Arial"/>
              </a:rPr>
              <a:t>planned projects / events can be bigger and better</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a:cs typeface="Arial"/>
              </a:rPr>
              <a:t>‘wish-list’ projects can become realities</a:t>
            </a: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828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009"/>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8" y="3747229"/>
            <a:ext cx="7776863" cy="830997"/>
          </a:xfrm>
          <a:prstGeom prst="rect">
            <a:avLst/>
          </a:prstGeom>
        </p:spPr>
        <p:txBody>
          <a:bodyPr wrap="square">
            <a:spAutoFit/>
          </a:bodyPr>
          <a:lstStyle/>
          <a:p>
            <a:pPr algn="ctr"/>
            <a:r>
              <a:rPr lang="en-AU" sz="2400" dirty="0">
                <a:solidFill>
                  <a:schemeClr val="tx2">
                    <a:lumMod val="75000"/>
                  </a:schemeClr>
                </a:solidFill>
                <a:latin typeface="Arial Black" panose="020B0A04020102020204" pitchFamily="34" charset="0"/>
                <a:cs typeface="Arial" panose="020B0604020202020204" pitchFamily="34" charset="0"/>
              </a:rPr>
              <a:t>Say hello to your new 2014</a:t>
            </a:r>
            <a:br>
              <a:rPr lang="en-AU" sz="2400" dirty="0">
                <a:solidFill>
                  <a:schemeClr val="tx2">
                    <a:lumMod val="75000"/>
                  </a:schemeClr>
                </a:solidFill>
                <a:latin typeface="Arial Black" panose="020B0A04020102020204" pitchFamily="34" charset="0"/>
                <a:cs typeface="Arial" panose="020B0604020202020204" pitchFamily="34" charset="0"/>
              </a:rPr>
            </a:br>
            <a:r>
              <a:rPr lang="en-AU" sz="2400" dirty="0">
                <a:solidFill>
                  <a:schemeClr val="bg1"/>
                </a:solidFill>
                <a:latin typeface="Arial Black" panose="020B0A04020102020204" pitchFamily="34" charset="0"/>
                <a:cs typeface="Arial" panose="020B0604020202020204" pitchFamily="34" charset="0"/>
              </a:rPr>
              <a:t>Business document</a:t>
            </a:r>
            <a:endParaRPr lang="en-AU"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773"/>
            <a:ext cx="9289031" cy="6966773"/>
          </a:xfrm>
          <a:prstGeom prst="rect">
            <a:avLst/>
          </a:prstGeom>
        </p:spPr>
      </p:pic>
      <p:sp>
        <p:nvSpPr>
          <p:cNvPr id="6" name="TextBox 5">
            <a:extLst>
              <a:ext uri="{FF2B5EF4-FFF2-40B4-BE49-F238E27FC236}">
                <a16:creationId xmlns:a16="http://schemas.microsoft.com/office/drawing/2014/main" id="{848D8894-5B31-35B0-B12D-4B0A634E4B8E}"/>
              </a:ext>
            </a:extLst>
          </p:cNvPr>
          <p:cNvSpPr txBox="1"/>
          <p:nvPr/>
        </p:nvSpPr>
        <p:spPr>
          <a:xfrm>
            <a:off x="2411760" y="764704"/>
            <a:ext cx="5688632" cy="1079078"/>
          </a:xfrm>
          <a:prstGeom prst="rect">
            <a:avLst/>
          </a:prstGeom>
          <a:noFill/>
        </p:spPr>
        <p:txBody>
          <a:bodyPr wrap="square" lIns="91440" tIns="45720" rIns="91440" bIns="45720" anchor="t">
            <a:spAutoFit/>
          </a:bodyPr>
          <a:lstStyle/>
          <a:p>
            <a:pPr algn="ctr">
              <a:lnSpc>
                <a:spcPts val="2500"/>
              </a:lnSpc>
            </a:pPr>
            <a:r>
              <a:rPr lang="en-AU" sz="3600" b="1" kern="1400" dirty="0">
                <a:solidFill>
                  <a:srgbClr val="007D37"/>
                </a:solidFill>
                <a:latin typeface="Arial"/>
                <a:ea typeface="Times New Roman"/>
                <a:cs typeface="Arial"/>
              </a:rPr>
              <a:t>Understanding </a:t>
            </a:r>
          </a:p>
          <a:p>
            <a:pPr algn="ctr">
              <a:lnSpc>
                <a:spcPts val="2500"/>
              </a:lnSpc>
            </a:pPr>
            <a:endParaRPr lang="en-AU" sz="3600" b="1" kern="1400" dirty="0">
              <a:solidFill>
                <a:srgbClr val="007D37"/>
              </a:solidFill>
              <a:latin typeface="Arial"/>
              <a:ea typeface="Times New Roman"/>
              <a:cs typeface="Arial"/>
            </a:endParaRPr>
          </a:p>
          <a:p>
            <a:pPr algn="ctr">
              <a:lnSpc>
                <a:spcPts val="2500"/>
              </a:lnSpc>
            </a:pPr>
            <a:r>
              <a:rPr lang="en-AU" sz="3600" b="1" kern="1400" dirty="0">
                <a:solidFill>
                  <a:srgbClr val="007D37"/>
                </a:solidFill>
                <a:latin typeface="Arial"/>
                <a:ea typeface="Times New Roman"/>
                <a:cs typeface="Arial"/>
              </a:rPr>
              <a:t>Government priorities</a:t>
            </a:r>
            <a:endParaRPr lang="en-AU" sz="3600" b="1" kern="1400" dirty="0">
              <a:solidFill>
                <a:srgbClr val="007D37"/>
              </a:solidFill>
              <a:latin typeface="Arial" panose="020B0604020202020204" pitchFamily="34" charset="0"/>
              <a:ea typeface="Times New Roman"/>
              <a:cs typeface="Arial" panose="020B0604020202020204" pitchFamily="34" charset="0"/>
            </a:endParaRPr>
          </a:p>
        </p:txBody>
      </p:sp>
      <p:sp>
        <p:nvSpPr>
          <p:cNvPr id="3" name="TextBox 2">
            <a:extLst>
              <a:ext uri="{FF2B5EF4-FFF2-40B4-BE49-F238E27FC236}">
                <a16:creationId xmlns:a16="http://schemas.microsoft.com/office/drawing/2014/main" id="{0F91B07B-0167-93D3-2F07-57640583A500}"/>
              </a:ext>
            </a:extLst>
          </p:cNvPr>
          <p:cNvSpPr txBox="1"/>
          <p:nvPr/>
        </p:nvSpPr>
        <p:spPr>
          <a:xfrm>
            <a:off x="621121" y="2126773"/>
            <a:ext cx="8123003" cy="4170372"/>
          </a:xfrm>
          <a:prstGeom prst="rect">
            <a:avLst/>
          </a:prstGeom>
          <a:noFill/>
        </p:spPr>
        <p:txBody>
          <a:bodyPr wrap="square" lIns="91440" tIns="45720" rIns="91440" bIns="45720" rtlCol="0" anchor="t">
            <a:spAutoFit/>
          </a:bodyPr>
          <a:lstStyle/>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a:cs typeface="Arial"/>
              </a:rPr>
              <a:t>It is important to understand what Local, State and Federal Government priorities are.</a:t>
            </a:r>
            <a:br>
              <a:rPr lang="en-US" dirty="0"/>
            </a:br>
            <a:endParaRPr lang="en-AU" sz="2400" dirty="0">
              <a:solidFill>
                <a:srgbClr val="0070C0"/>
              </a:solidFill>
              <a:latin typeface="Arial"/>
              <a:cs typeface="Arial"/>
            </a:endParaRP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a:cs typeface="Arial"/>
              </a:rPr>
              <a:t>Positioning your project around these will help to ensure alignment with funding program objectives.</a:t>
            </a:r>
            <a:br>
              <a:rPr lang="en-AU" sz="2400" dirty="0">
                <a:solidFill>
                  <a:srgbClr val="0070C0"/>
                </a:solidFill>
                <a:latin typeface="Arial"/>
                <a:cs typeface="Arial"/>
              </a:rPr>
            </a:br>
            <a:endParaRPr lang="en-AU" sz="2400" dirty="0">
              <a:solidFill>
                <a:srgbClr val="0070C0"/>
              </a:solidFill>
              <a:latin typeface="Arial" panose="020B0604020202020204" pitchFamily="34" charset="0"/>
              <a:cs typeface="Arial" panose="020B0604020202020204" pitchFamily="34" charset="0"/>
            </a:endParaRP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a:cs typeface="Arial"/>
              </a:rPr>
              <a:t>Engage with politicians to gain support for your project.</a:t>
            </a:r>
            <a:endParaRPr lang="en-AU" sz="2400" dirty="0">
              <a:solidFill>
                <a:srgbClr val="0070C0"/>
              </a:solidFill>
              <a:latin typeface="Arial" panose="020B0604020202020204" pitchFamily="34" charset="0"/>
              <a:cs typeface="Arial" panose="020B0604020202020204" pitchFamily="34" charset="0"/>
            </a:endParaRPr>
          </a:p>
          <a:p>
            <a:pPr marL="457200" indent="-457200">
              <a:spcBef>
                <a:spcPts val="600"/>
              </a:spcBef>
              <a:buClr>
                <a:srgbClr val="00B050"/>
              </a:buClr>
              <a:buSzPct val="87000"/>
              <a:buFont typeface="Wingdings" panose="05000000000000000000" pitchFamily="2" charset="2"/>
              <a:buChar char="Ø"/>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25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8" y="3747229"/>
            <a:ext cx="7776863" cy="830997"/>
          </a:xfrm>
          <a:prstGeom prst="rect">
            <a:avLst/>
          </a:prstGeom>
        </p:spPr>
        <p:txBody>
          <a:bodyPr wrap="square">
            <a:spAutoFit/>
          </a:bodyPr>
          <a:lstStyle/>
          <a:p>
            <a:pPr algn="ctr"/>
            <a:r>
              <a:rPr lang="en-AU" sz="2400" dirty="0">
                <a:solidFill>
                  <a:schemeClr val="tx2">
                    <a:lumMod val="75000"/>
                  </a:schemeClr>
                </a:solidFill>
                <a:latin typeface="Arial Black" panose="020B0A04020102020204" pitchFamily="34" charset="0"/>
                <a:cs typeface="Arial" panose="020B0604020202020204" pitchFamily="34" charset="0"/>
              </a:rPr>
              <a:t>Say hello to your new 2014</a:t>
            </a:r>
            <a:br>
              <a:rPr lang="en-AU" sz="2400" dirty="0">
                <a:solidFill>
                  <a:schemeClr val="tx2">
                    <a:lumMod val="75000"/>
                  </a:schemeClr>
                </a:solidFill>
                <a:latin typeface="Arial Black" panose="020B0A04020102020204" pitchFamily="34" charset="0"/>
                <a:cs typeface="Arial" panose="020B0604020202020204" pitchFamily="34" charset="0"/>
              </a:rPr>
            </a:br>
            <a:r>
              <a:rPr lang="en-AU" sz="2400" dirty="0">
                <a:solidFill>
                  <a:schemeClr val="bg1"/>
                </a:solidFill>
                <a:latin typeface="Arial Black" panose="020B0A04020102020204" pitchFamily="34" charset="0"/>
                <a:cs typeface="Arial" panose="020B0604020202020204" pitchFamily="34" charset="0"/>
              </a:rPr>
              <a:t>Business document</a:t>
            </a:r>
            <a:endParaRPr lang="en-AU"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773"/>
            <a:ext cx="9289031" cy="6966773"/>
          </a:xfrm>
          <a:prstGeom prst="rect">
            <a:avLst/>
          </a:prstGeom>
        </p:spPr>
      </p:pic>
      <p:sp>
        <p:nvSpPr>
          <p:cNvPr id="8" name="TextBox 7"/>
          <p:cNvSpPr txBox="1"/>
          <p:nvPr/>
        </p:nvSpPr>
        <p:spPr>
          <a:xfrm>
            <a:off x="2411761" y="897630"/>
            <a:ext cx="5832648" cy="695062"/>
          </a:xfrm>
          <a:prstGeom prst="rect">
            <a:avLst/>
          </a:prstGeom>
          <a:noFill/>
        </p:spPr>
        <p:txBody>
          <a:bodyPr wrap="square" rtlCol="0">
            <a:spAutoFit/>
          </a:bodyPr>
          <a:lstStyle/>
          <a:p>
            <a:pPr indent="-457200" hangingPunct="0">
              <a:lnSpc>
                <a:spcPts val="4700"/>
              </a:lnSpc>
              <a:spcAft>
                <a:spcPts val="400"/>
              </a:spcAft>
            </a:pPr>
            <a:r>
              <a:rPr lang="en-AU" sz="4000" b="1" kern="1400" dirty="0">
                <a:solidFill>
                  <a:srgbClr val="007D37"/>
                </a:solidFill>
                <a:latin typeface="Arial" panose="020B0604020202020204" pitchFamily="34" charset="0"/>
                <a:ea typeface="Times New Roman"/>
                <a:cs typeface="Arial" panose="020B0604020202020204" pitchFamily="34" charset="0"/>
              </a:rPr>
              <a:t>Let’s hear from you…</a:t>
            </a:r>
          </a:p>
        </p:txBody>
      </p:sp>
      <p:pic>
        <p:nvPicPr>
          <p:cNvPr id="2" name="Picture 1">
            <a:extLst>
              <a:ext uri="{FF2B5EF4-FFF2-40B4-BE49-F238E27FC236}">
                <a16:creationId xmlns:a16="http://schemas.microsoft.com/office/drawing/2014/main" id="{1D8FDB48-E919-B468-1771-127DC0789DBB}"/>
              </a:ext>
            </a:extLst>
          </p:cNvPr>
          <p:cNvPicPr>
            <a:picLocks noChangeAspect="1"/>
          </p:cNvPicPr>
          <p:nvPr/>
        </p:nvPicPr>
        <p:blipFill>
          <a:blip r:embed="rId4"/>
          <a:stretch>
            <a:fillRect/>
          </a:stretch>
        </p:blipFill>
        <p:spPr>
          <a:xfrm>
            <a:off x="4499992" y="2523180"/>
            <a:ext cx="4522267" cy="3279094"/>
          </a:xfrm>
          <a:prstGeom prst="rect">
            <a:avLst/>
          </a:prstGeom>
        </p:spPr>
      </p:pic>
      <p:sp>
        <p:nvSpPr>
          <p:cNvPr id="6" name="TextBox 5">
            <a:extLst>
              <a:ext uri="{FF2B5EF4-FFF2-40B4-BE49-F238E27FC236}">
                <a16:creationId xmlns:a16="http://schemas.microsoft.com/office/drawing/2014/main" id="{848D8894-5B31-35B0-B12D-4B0A634E4B8E}"/>
              </a:ext>
            </a:extLst>
          </p:cNvPr>
          <p:cNvSpPr txBox="1"/>
          <p:nvPr/>
        </p:nvSpPr>
        <p:spPr>
          <a:xfrm>
            <a:off x="866557" y="2565397"/>
            <a:ext cx="3689650" cy="1090748"/>
          </a:xfrm>
          <a:prstGeom prst="rect">
            <a:avLst/>
          </a:prstGeom>
          <a:noFill/>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Why do YOU </a:t>
            </a:r>
          </a:p>
          <a:p>
            <a:pPr>
              <a:lnSpc>
                <a:spcPts val="2500"/>
              </a:lnSpc>
            </a:pPr>
            <a:endParaRPr lang="en-AU" sz="4000" b="1" kern="1400" dirty="0">
              <a:solidFill>
                <a:srgbClr val="007D37"/>
              </a:solidFill>
              <a:latin typeface="Arial" panose="020B0604020202020204" pitchFamily="34" charset="0"/>
              <a:ea typeface="Times New Roman"/>
              <a:cs typeface="Arial" panose="020B0604020202020204" pitchFamily="34" charset="0"/>
            </a:endParaRPr>
          </a:p>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need a grant?</a:t>
            </a:r>
          </a:p>
        </p:txBody>
      </p:sp>
    </p:spTree>
    <p:extLst>
      <p:ext uri="{BB962C8B-B14F-4D97-AF65-F5344CB8AC3E}">
        <p14:creationId xmlns:p14="http://schemas.microsoft.com/office/powerpoint/2010/main" val="29613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16" y="-108773"/>
            <a:ext cx="9289030" cy="6966773"/>
          </a:xfrm>
          <a:prstGeom prst="rect">
            <a:avLst/>
          </a:prstGeom>
        </p:spPr>
      </p:pic>
      <p:sp>
        <p:nvSpPr>
          <p:cNvPr id="9" name="TextBox 8"/>
          <p:cNvSpPr txBox="1"/>
          <p:nvPr/>
        </p:nvSpPr>
        <p:spPr>
          <a:xfrm>
            <a:off x="3923928" y="1700808"/>
            <a:ext cx="4824536" cy="2323713"/>
          </a:xfrm>
          <a:prstGeom prst="rect">
            <a:avLst/>
          </a:prstGeom>
          <a:noFill/>
        </p:spPr>
        <p:txBody>
          <a:bodyPr wrap="square" rtlCol="0">
            <a:spAutoFit/>
          </a:bodyPr>
          <a:lstStyle/>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entity such as a corporation or a partnership (either formed with or without limited liability). Most legal jurisdictions allow people to organize such an entity by filing certain charter documents with the relevant Secretary of State or equivalent and complying with certain other ongoing obligations.</a:t>
            </a:r>
          </a:p>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 entity such as a corporation or a partnership (either formed with or without limited liability). </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51520" y="1175141"/>
            <a:ext cx="8496944" cy="907941"/>
          </a:xfrm>
          <a:prstGeom prst="rect">
            <a:avLst/>
          </a:prstGeom>
          <a:noFill/>
        </p:spPr>
        <p:txBody>
          <a:bodyPr wrap="square" rtlCol="0">
            <a:spAutoFit/>
          </a:bodyPr>
          <a:lstStyle/>
          <a:p>
            <a:pPr>
              <a:spcBef>
                <a:spcPts val="600"/>
              </a:spcBef>
              <a:buClr>
                <a:srgbClr val="00B050"/>
              </a:buClr>
              <a:buSzPct val="87000"/>
            </a:pPr>
            <a:r>
              <a:rPr lang="en-AU" sz="2400" b="1" dirty="0">
                <a:solidFill>
                  <a:srgbClr val="0070C0"/>
                </a:solidFill>
                <a:latin typeface="Arial" panose="020B0604020202020204" pitchFamily="34" charset="0"/>
                <a:cs typeface="Arial" panose="020B0604020202020204" pitchFamily="34" charset="0"/>
              </a:rPr>
              <a:t>WHY does my organisation need extra money? </a:t>
            </a:r>
          </a:p>
          <a:p>
            <a:pPr marL="342900" indent="-342900">
              <a:spcBef>
                <a:spcPts val="600"/>
              </a:spcBef>
              <a:buClr>
                <a:srgbClr val="00B050"/>
              </a:buClr>
              <a:buSzPct val="8700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p:txBody>
      </p:sp>
      <p:sp>
        <p:nvSpPr>
          <p:cNvPr id="10" name="Rectangle 9"/>
          <p:cNvSpPr/>
          <p:nvPr/>
        </p:nvSpPr>
        <p:spPr>
          <a:xfrm>
            <a:off x="1709682" y="373223"/>
            <a:ext cx="5724636" cy="707886"/>
          </a:xfrm>
          <a:prstGeom prst="rect">
            <a:avLst/>
          </a:prstGeom>
        </p:spPr>
        <p:txBody>
          <a:bodyPr wrap="square">
            <a:spAutoFit/>
          </a:bodyPr>
          <a:lstStyle/>
          <a:p>
            <a:pPr lvl="1">
              <a:spcBef>
                <a:spcPts val="600"/>
              </a:spcBef>
              <a:buClr>
                <a:srgbClr val="00B050"/>
              </a:buClr>
              <a:buSzPct val="87000"/>
            </a:pPr>
            <a:r>
              <a:rPr lang="en-AU" sz="4000" b="1" kern="1400" dirty="0">
                <a:solidFill>
                  <a:srgbClr val="007D37"/>
                </a:solidFill>
                <a:latin typeface="Arial" panose="020B0604020202020204" pitchFamily="34" charset="0"/>
                <a:cs typeface="Arial" panose="020B0604020202020204" pitchFamily="34" charset="0"/>
              </a:rPr>
              <a:t>Why?  </a:t>
            </a:r>
          </a:p>
        </p:txBody>
      </p:sp>
      <p:sp>
        <p:nvSpPr>
          <p:cNvPr id="6" name="TextBox 5">
            <a:extLst>
              <a:ext uri="{FF2B5EF4-FFF2-40B4-BE49-F238E27FC236}">
                <a16:creationId xmlns:a16="http://schemas.microsoft.com/office/drawing/2014/main" id="{C1D01B83-DD62-9193-5EB9-E5472A594ECC}"/>
              </a:ext>
            </a:extLst>
          </p:cNvPr>
          <p:cNvSpPr txBox="1"/>
          <p:nvPr/>
        </p:nvSpPr>
        <p:spPr>
          <a:xfrm>
            <a:off x="395536" y="2128890"/>
            <a:ext cx="8496944" cy="4478149"/>
          </a:xfrm>
          <a:prstGeom prst="rect">
            <a:avLst/>
          </a:prstGeom>
          <a:noFill/>
        </p:spPr>
        <p:txBody>
          <a:bodyPr wrap="square" rtlCol="0">
            <a:spAutoFit/>
          </a:bodyPr>
          <a:lstStyle/>
          <a:p>
            <a:pPr marL="457200" indent="-457200">
              <a:spcBef>
                <a:spcPts val="600"/>
              </a:spcBef>
              <a:buClr>
                <a:srgbClr val="00B050"/>
              </a:buClr>
              <a:buSzPct val="87000"/>
              <a:buFont typeface="Wingdings" panose="05000000000000000000" pitchFamily="2" charset="2"/>
              <a:buChar char="Ø"/>
            </a:pPr>
            <a:r>
              <a:rPr lang="en-AU" sz="2400" b="1" dirty="0">
                <a:solidFill>
                  <a:srgbClr val="0070C0"/>
                </a:solidFill>
                <a:latin typeface="Arial" panose="020B0604020202020204" pitchFamily="34" charset="0"/>
                <a:cs typeface="Arial" panose="020B0604020202020204" pitchFamily="34" charset="0"/>
              </a:rPr>
              <a:t>Define what the money is </a:t>
            </a:r>
            <a:r>
              <a:rPr lang="en-AU" sz="2400" b="1" i="1" dirty="0">
                <a:solidFill>
                  <a:srgbClr val="0070C0"/>
                </a:solidFill>
                <a:latin typeface="Arial" panose="020B0604020202020204" pitchFamily="34" charset="0"/>
                <a:cs typeface="Arial" panose="020B0604020202020204" pitchFamily="34" charset="0"/>
              </a:rPr>
              <a:t>really</a:t>
            </a:r>
            <a:r>
              <a:rPr lang="en-AU" sz="2400" b="1" dirty="0">
                <a:solidFill>
                  <a:srgbClr val="0070C0"/>
                </a:solidFill>
                <a:latin typeface="Arial" panose="020B0604020202020204" pitchFamily="34" charset="0"/>
                <a:cs typeface="Arial" panose="020B0604020202020204" pitchFamily="34" charset="0"/>
              </a:rPr>
              <a:t> for:</a:t>
            </a: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e.g. renovations to the Clubhouse…but is that to</a:t>
            </a:r>
          </a:p>
          <a:p>
            <a:pPr lvl="1">
              <a:spcBef>
                <a:spcPts val="600"/>
              </a:spcBef>
              <a:buClr>
                <a:srgbClr val="00B050"/>
              </a:buClr>
              <a:buSzPct val="87000"/>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attract more members?</a:t>
            </a: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hold state-level competitions?</a:t>
            </a: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provide more social activities at night?</a:t>
            </a:r>
          </a:p>
          <a:p>
            <a:pPr>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pic>
        <p:nvPicPr>
          <p:cNvPr id="12" name="Picture 2" descr="Clubhouse | Building Plans">
            <a:extLst>
              <a:ext uri="{FF2B5EF4-FFF2-40B4-BE49-F238E27FC236}">
                <a16:creationId xmlns:a16="http://schemas.microsoft.com/office/drawing/2014/main" id="{700F6404-FD71-B350-7E66-C1CD932B81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3758" y="3068960"/>
            <a:ext cx="2787402" cy="17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9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7" end="7"/>
                                            </p:txEl>
                                          </p:spTgt>
                                        </p:tgtEl>
                                        <p:attrNameLst>
                                          <p:attrName>style.visibility</p:attrName>
                                        </p:attrNameLst>
                                      </p:cBhvr>
                                      <p:to>
                                        <p:strVal val="visible"/>
                                      </p:to>
                                    </p:set>
                                    <p:animEffect transition="in" filter="fade">
                                      <p:cBhvr>
                                        <p:cTn id="14" dur="1000"/>
                                        <p:tgtEl>
                                          <p:spTgt spid="6">
                                            <p:txEl>
                                              <p:pRg st="7" end="7"/>
                                            </p:txEl>
                                          </p:spTgt>
                                        </p:tgtEl>
                                      </p:cBhvr>
                                    </p:animEffect>
                                    <p:anim calcmode="lin" valueType="num">
                                      <p:cBhvr>
                                        <p:cTn id="1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1000"/>
                                        <p:tgtEl>
                                          <p:spTgt spid="6">
                                            <p:txEl>
                                              <p:pRg st="8" end="8"/>
                                            </p:txEl>
                                          </p:spTgt>
                                        </p:tgtEl>
                                      </p:cBhvr>
                                    </p:animEffect>
                                    <p:anim calcmode="lin" valueType="num">
                                      <p:cBhvr>
                                        <p:cTn id="2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8" y="3747229"/>
            <a:ext cx="7776863" cy="830997"/>
          </a:xfrm>
          <a:prstGeom prst="rect">
            <a:avLst/>
          </a:prstGeom>
        </p:spPr>
        <p:txBody>
          <a:bodyPr wrap="square">
            <a:spAutoFit/>
          </a:bodyPr>
          <a:lstStyle/>
          <a:p>
            <a:pPr algn="ctr"/>
            <a:r>
              <a:rPr lang="en-AU" sz="2400" dirty="0">
                <a:solidFill>
                  <a:schemeClr val="tx2">
                    <a:lumMod val="75000"/>
                  </a:schemeClr>
                </a:solidFill>
                <a:latin typeface="Arial Black" panose="020B0A04020102020204" pitchFamily="34" charset="0"/>
                <a:cs typeface="Arial" panose="020B0604020202020204" pitchFamily="34" charset="0"/>
              </a:rPr>
              <a:t>Say hello to your new 2014</a:t>
            </a:r>
            <a:br>
              <a:rPr lang="en-AU" sz="2400" dirty="0">
                <a:solidFill>
                  <a:schemeClr val="tx2">
                    <a:lumMod val="75000"/>
                  </a:schemeClr>
                </a:solidFill>
                <a:latin typeface="Arial Black" panose="020B0A04020102020204" pitchFamily="34" charset="0"/>
                <a:cs typeface="Arial" panose="020B0604020202020204" pitchFamily="34" charset="0"/>
              </a:rPr>
            </a:br>
            <a:r>
              <a:rPr lang="en-AU" sz="2400" dirty="0">
                <a:solidFill>
                  <a:schemeClr val="bg1"/>
                </a:solidFill>
                <a:latin typeface="Arial Black" panose="020B0A04020102020204" pitchFamily="34" charset="0"/>
                <a:cs typeface="Arial" panose="020B0604020202020204" pitchFamily="34" charset="0"/>
              </a:rPr>
              <a:t>Business document</a:t>
            </a:r>
            <a:endParaRPr lang="en-AU"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773"/>
            <a:ext cx="9289031" cy="6966773"/>
          </a:xfrm>
          <a:prstGeom prst="rect">
            <a:avLst/>
          </a:prstGeom>
        </p:spPr>
      </p:pic>
      <p:sp>
        <p:nvSpPr>
          <p:cNvPr id="8" name="TextBox 7"/>
          <p:cNvSpPr txBox="1"/>
          <p:nvPr/>
        </p:nvSpPr>
        <p:spPr>
          <a:xfrm>
            <a:off x="2411761" y="897630"/>
            <a:ext cx="5832648" cy="695062"/>
          </a:xfrm>
          <a:prstGeom prst="rect">
            <a:avLst/>
          </a:prstGeom>
          <a:noFill/>
        </p:spPr>
        <p:txBody>
          <a:bodyPr wrap="square" rtlCol="0">
            <a:spAutoFit/>
          </a:bodyPr>
          <a:lstStyle/>
          <a:p>
            <a:pPr indent="-457200" hangingPunct="0">
              <a:lnSpc>
                <a:spcPts val="4700"/>
              </a:lnSpc>
              <a:spcAft>
                <a:spcPts val="400"/>
              </a:spcAft>
            </a:pPr>
            <a:r>
              <a:rPr lang="en-AU" sz="4000" b="1" kern="1400" dirty="0">
                <a:solidFill>
                  <a:srgbClr val="007D37"/>
                </a:solidFill>
                <a:latin typeface="Arial" panose="020B0604020202020204" pitchFamily="34" charset="0"/>
                <a:ea typeface="Times New Roman"/>
                <a:cs typeface="Arial" panose="020B0604020202020204" pitchFamily="34" charset="0"/>
              </a:rPr>
              <a:t>Your turn again…</a:t>
            </a:r>
          </a:p>
        </p:txBody>
      </p:sp>
      <p:pic>
        <p:nvPicPr>
          <p:cNvPr id="2" name="Picture 1">
            <a:extLst>
              <a:ext uri="{FF2B5EF4-FFF2-40B4-BE49-F238E27FC236}">
                <a16:creationId xmlns:a16="http://schemas.microsoft.com/office/drawing/2014/main" id="{1D8FDB48-E919-B468-1771-127DC0789DBB}"/>
              </a:ext>
            </a:extLst>
          </p:cNvPr>
          <p:cNvPicPr>
            <a:picLocks noChangeAspect="1"/>
          </p:cNvPicPr>
          <p:nvPr/>
        </p:nvPicPr>
        <p:blipFill>
          <a:blip r:embed="rId4"/>
          <a:stretch>
            <a:fillRect/>
          </a:stretch>
        </p:blipFill>
        <p:spPr>
          <a:xfrm>
            <a:off x="4499992" y="2523180"/>
            <a:ext cx="4522267" cy="3279094"/>
          </a:xfrm>
          <a:prstGeom prst="rect">
            <a:avLst/>
          </a:prstGeom>
        </p:spPr>
      </p:pic>
      <p:sp>
        <p:nvSpPr>
          <p:cNvPr id="6" name="TextBox 5">
            <a:extLst>
              <a:ext uri="{FF2B5EF4-FFF2-40B4-BE49-F238E27FC236}">
                <a16:creationId xmlns:a16="http://schemas.microsoft.com/office/drawing/2014/main" id="{848D8894-5B31-35B0-B12D-4B0A634E4B8E}"/>
              </a:ext>
            </a:extLst>
          </p:cNvPr>
          <p:cNvSpPr txBox="1"/>
          <p:nvPr/>
        </p:nvSpPr>
        <p:spPr>
          <a:xfrm>
            <a:off x="323528" y="2420888"/>
            <a:ext cx="6192688" cy="1090748"/>
          </a:xfrm>
          <a:prstGeom prst="rect">
            <a:avLst/>
          </a:prstGeom>
          <a:noFill/>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What will the project</a:t>
            </a:r>
          </a:p>
          <a:p>
            <a:pPr>
              <a:lnSpc>
                <a:spcPts val="2500"/>
              </a:lnSpc>
            </a:pPr>
            <a:endParaRPr lang="en-AU" sz="4000" b="1" kern="1400" dirty="0">
              <a:solidFill>
                <a:srgbClr val="007D37"/>
              </a:solidFill>
              <a:latin typeface="Arial" panose="020B0604020202020204" pitchFamily="34" charset="0"/>
              <a:ea typeface="Times New Roman"/>
              <a:cs typeface="Arial" panose="020B0604020202020204" pitchFamily="34" charset="0"/>
            </a:endParaRPr>
          </a:p>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actually deliver?</a:t>
            </a:r>
          </a:p>
        </p:txBody>
      </p:sp>
    </p:spTree>
    <p:extLst>
      <p:ext uri="{BB962C8B-B14F-4D97-AF65-F5344CB8AC3E}">
        <p14:creationId xmlns:p14="http://schemas.microsoft.com/office/powerpoint/2010/main" val="16651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83"/>
            <a:ext cx="9289030" cy="6966773"/>
          </a:xfrm>
          <a:prstGeom prst="rect">
            <a:avLst/>
          </a:prstGeom>
        </p:spPr>
      </p:pic>
      <p:sp>
        <p:nvSpPr>
          <p:cNvPr id="9" name="TextBox 8"/>
          <p:cNvSpPr txBox="1"/>
          <p:nvPr/>
        </p:nvSpPr>
        <p:spPr>
          <a:xfrm>
            <a:off x="3923928" y="1700808"/>
            <a:ext cx="4824536" cy="2323713"/>
          </a:xfrm>
          <a:prstGeom prst="rect">
            <a:avLst/>
          </a:prstGeom>
          <a:noFill/>
        </p:spPr>
        <p:txBody>
          <a:bodyPr wrap="square" rtlCol="0">
            <a:spAutoFit/>
          </a:bodyPr>
          <a:lstStyle/>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entity such as a corporation or a partnership (either formed with or without limited liability). Most legal jurisdictions allow people to organize such an entity by filing certain charter documents with the relevant Secretary of State or equivalent and complying with certain other ongoing obligations.</a:t>
            </a:r>
          </a:p>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 entity such as a corporation or a partnership (either formed with or without limited liability). </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56817" y="1396130"/>
            <a:ext cx="7277071" cy="461665"/>
          </a:xfrm>
          <a:prstGeom prst="rect">
            <a:avLst/>
          </a:prstGeom>
          <a:noFill/>
        </p:spPr>
        <p:txBody>
          <a:bodyPr wrap="square" rtlCol="0">
            <a:spAutoFit/>
          </a:bodyPr>
          <a:lstStyle/>
          <a:p>
            <a:pPr>
              <a:spcBef>
                <a:spcPts val="600"/>
              </a:spcBef>
              <a:buClr>
                <a:srgbClr val="00B050"/>
              </a:buClr>
              <a:buSzPct val="87000"/>
            </a:pPr>
            <a:r>
              <a:rPr lang="en-AU" sz="2400" b="1" dirty="0">
                <a:solidFill>
                  <a:srgbClr val="0070C0"/>
                </a:solidFill>
                <a:latin typeface="Arial" panose="020B0604020202020204" pitchFamily="34" charset="0"/>
                <a:cs typeface="Arial" panose="020B0604020202020204" pitchFamily="34" charset="0"/>
              </a:rPr>
              <a:t> WHAT is the project </a:t>
            </a:r>
            <a:r>
              <a:rPr lang="en-AU" sz="2400" b="1" i="1" dirty="0">
                <a:solidFill>
                  <a:srgbClr val="0070C0"/>
                </a:solidFill>
                <a:latin typeface="Arial" panose="020B0604020202020204" pitchFamily="34" charset="0"/>
                <a:cs typeface="Arial" panose="020B0604020202020204" pitchFamily="34" charset="0"/>
              </a:rPr>
              <a:t>actually</a:t>
            </a:r>
            <a:r>
              <a:rPr lang="en-AU" sz="2400" b="1" dirty="0">
                <a:solidFill>
                  <a:srgbClr val="0070C0"/>
                </a:solidFill>
                <a:latin typeface="Arial" panose="020B0604020202020204" pitchFamily="34" charset="0"/>
                <a:cs typeface="Arial" panose="020B0604020202020204" pitchFamily="34" charset="0"/>
              </a:rPr>
              <a:t> going to deliver? </a:t>
            </a:r>
          </a:p>
        </p:txBody>
      </p:sp>
      <p:sp>
        <p:nvSpPr>
          <p:cNvPr id="10" name="Rectangle 9"/>
          <p:cNvSpPr/>
          <p:nvPr/>
        </p:nvSpPr>
        <p:spPr>
          <a:xfrm>
            <a:off x="1709682" y="373223"/>
            <a:ext cx="5724636" cy="707886"/>
          </a:xfrm>
          <a:prstGeom prst="rect">
            <a:avLst/>
          </a:prstGeom>
        </p:spPr>
        <p:txBody>
          <a:bodyPr wrap="square">
            <a:spAutoFit/>
          </a:bodyPr>
          <a:lstStyle/>
          <a:p>
            <a:pPr lvl="1">
              <a:spcBef>
                <a:spcPts val="600"/>
              </a:spcBef>
              <a:buClr>
                <a:srgbClr val="00B050"/>
              </a:buClr>
              <a:buSzPct val="87000"/>
            </a:pPr>
            <a:r>
              <a:rPr lang="en-AU" sz="4000" b="1" kern="1400" dirty="0">
                <a:solidFill>
                  <a:srgbClr val="007D37"/>
                </a:solidFill>
                <a:latin typeface="Arial" panose="020B0604020202020204" pitchFamily="34" charset="0"/>
                <a:cs typeface="Arial" panose="020B0604020202020204" pitchFamily="34" charset="0"/>
              </a:rPr>
              <a:t>What?</a:t>
            </a:r>
            <a:r>
              <a:rPr lang="en-AU" sz="40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2FCD2F6-4219-1273-2A33-4DB61B1E7D00}"/>
              </a:ext>
            </a:extLst>
          </p:cNvPr>
          <p:cNvSpPr txBox="1"/>
          <p:nvPr/>
        </p:nvSpPr>
        <p:spPr>
          <a:xfrm>
            <a:off x="621121" y="2126773"/>
            <a:ext cx="6912768" cy="3585597"/>
          </a:xfrm>
          <a:prstGeom prst="rect">
            <a:avLst/>
          </a:prstGeom>
          <a:noFill/>
        </p:spPr>
        <p:txBody>
          <a:bodyPr wrap="square" rtlCol="0">
            <a:spAutoFit/>
          </a:bodyPr>
          <a:lstStyle/>
          <a:p>
            <a:pPr marL="457200" indent="-457200">
              <a:spcBef>
                <a:spcPts val="600"/>
              </a:spcBef>
              <a:buClr>
                <a:srgbClr val="00B050"/>
              </a:buClr>
              <a:buSzPct val="87000"/>
              <a:buFont typeface="Wingdings" panose="05000000000000000000" pitchFamily="2" charset="2"/>
              <a:buChar char="Ø"/>
            </a:pPr>
            <a:r>
              <a:rPr lang="en-AU" sz="2400" b="1" dirty="0">
                <a:solidFill>
                  <a:srgbClr val="0070C0"/>
                </a:solidFill>
                <a:latin typeface="Arial" panose="020B0604020202020204" pitchFamily="34" charset="0"/>
                <a:cs typeface="Arial" panose="020B0604020202020204" pitchFamily="34" charset="0"/>
              </a:rPr>
              <a:t>Do I need to:</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provide upgraded facilities for women?</a:t>
            </a:r>
          </a:p>
          <a:p>
            <a:pPr marL="1371600" lvl="2" indent="-457200">
              <a:spcBef>
                <a:spcPts val="600"/>
              </a:spcBef>
              <a:buClr>
                <a:srgbClr val="00B050"/>
              </a:buClr>
              <a:buSzPct val="87000"/>
              <a:buFont typeface="Wingdings" panose="05000000000000000000" pitchFamily="2" charset="2"/>
              <a:buChar char="§"/>
            </a:pPr>
            <a:r>
              <a:rPr lang="en-AU" sz="2400" dirty="0">
                <a:solidFill>
                  <a:srgbClr val="0070C0"/>
                </a:solidFill>
                <a:latin typeface="Arial" panose="020B0604020202020204" pitchFamily="34" charset="0"/>
                <a:cs typeface="Arial" panose="020B0604020202020204" pitchFamily="34" charset="0"/>
              </a:rPr>
              <a:t>change rooms, lighting, security</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improve accessibility for all?</a:t>
            </a:r>
          </a:p>
          <a:p>
            <a:pPr marL="1371600" lvl="2" indent="-457200">
              <a:spcBef>
                <a:spcPts val="600"/>
              </a:spcBef>
              <a:buClr>
                <a:srgbClr val="00B050"/>
              </a:buClr>
              <a:buSzPct val="87000"/>
              <a:buFont typeface="Wingdings" panose="05000000000000000000" pitchFamily="2" charset="2"/>
              <a:buChar char="§"/>
            </a:pPr>
            <a:r>
              <a:rPr lang="en-AU" sz="2400" dirty="0">
                <a:solidFill>
                  <a:srgbClr val="0070C0"/>
                </a:solidFill>
                <a:latin typeface="Arial" panose="020B0604020202020204" pitchFamily="34" charset="0"/>
                <a:cs typeface="Arial" panose="020B0604020202020204" pitchFamily="34" charset="0"/>
              </a:rPr>
              <a:t>ramps, children’s facilities</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ensure energy efficiency?</a:t>
            </a:r>
          </a:p>
          <a:p>
            <a:pPr marL="1371600" lvl="2" indent="-457200">
              <a:spcBef>
                <a:spcPts val="600"/>
              </a:spcBef>
              <a:buClr>
                <a:srgbClr val="00B050"/>
              </a:buClr>
              <a:buSzPct val="87000"/>
              <a:buFont typeface="Wingdings" panose="05000000000000000000" pitchFamily="2" charset="2"/>
              <a:buChar char="§"/>
            </a:pPr>
            <a:r>
              <a:rPr lang="en-AU" sz="2400" dirty="0">
                <a:solidFill>
                  <a:srgbClr val="0070C0"/>
                </a:solidFill>
                <a:latin typeface="Arial" panose="020B0604020202020204" pitchFamily="34" charset="0"/>
                <a:cs typeface="Arial" panose="020B0604020202020204" pitchFamily="34" charset="0"/>
              </a:rPr>
              <a:t>appliances, lighting</a:t>
            </a:r>
          </a:p>
          <a:p>
            <a:pPr>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613F717-FED8-89D1-77E4-4DBCB4C3FB27}"/>
              </a:ext>
            </a:extLst>
          </p:cNvPr>
          <p:cNvPicPr>
            <a:picLocks noChangeAspect="1"/>
          </p:cNvPicPr>
          <p:nvPr/>
        </p:nvPicPr>
        <p:blipFill>
          <a:blip r:embed="rId4"/>
          <a:stretch>
            <a:fillRect/>
          </a:stretch>
        </p:blipFill>
        <p:spPr>
          <a:xfrm>
            <a:off x="6461797" y="3391833"/>
            <a:ext cx="2027551" cy="2027551"/>
          </a:xfrm>
          <a:prstGeom prst="rect">
            <a:avLst/>
          </a:prstGeom>
        </p:spPr>
      </p:pic>
    </p:spTree>
    <p:extLst>
      <p:ext uri="{BB962C8B-B14F-4D97-AF65-F5344CB8AC3E}">
        <p14:creationId xmlns:p14="http://schemas.microsoft.com/office/powerpoint/2010/main" val="215270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16" y="-108773"/>
            <a:ext cx="9289030" cy="6966773"/>
          </a:xfrm>
          <a:prstGeom prst="rect">
            <a:avLst/>
          </a:prstGeom>
        </p:spPr>
      </p:pic>
      <p:sp>
        <p:nvSpPr>
          <p:cNvPr id="9" name="TextBox 8"/>
          <p:cNvSpPr txBox="1"/>
          <p:nvPr/>
        </p:nvSpPr>
        <p:spPr>
          <a:xfrm>
            <a:off x="3923928" y="1700808"/>
            <a:ext cx="4824536" cy="2323713"/>
          </a:xfrm>
          <a:prstGeom prst="rect">
            <a:avLst/>
          </a:prstGeom>
          <a:noFill/>
        </p:spPr>
        <p:txBody>
          <a:bodyPr wrap="square" rtlCol="0">
            <a:spAutoFit/>
          </a:bodyPr>
          <a:lstStyle/>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entity such as a corporation or a partnership (either formed with or without limited liability). Most legal jurisdictions allow people to organize such an entity by filing certain charter documents with the relevant Secretary of State or equivalent and complying with certain other ongoing obligations.</a:t>
            </a:r>
          </a:p>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 entity such as a corporation or a partnership (either formed with or without limited liability). </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51520" y="1175141"/>
            <a:ext cx="8496944" cy="907941"/>
          </a:xfrm>
          <a:prstGeom prst="rect">
            <a:avLst/>
          </a:prstGeom>
          <a:noFill/>
        </p:spPr>
        <p:txBody>
          <a:bodyPr wrap="square" rtlCol="0">
            <a:spAutoFit/>
          </a:bodyPr>
          <a:lstStyle/>
          <a:p>
            <a:pPr>
              <a:spcBef>
                <a:spcPts val="600"/>
              </a:spcBef>
              <a:buClr>
                <a:srgbClr val="00B050"/>
              </a:buClr>
              <a:buSzPct val="87000"/>
            </a:pPr>
            <a:r>
              <a:rPr lang="en-AU" sz="2400" b="1" dirty="0">
                <a:solidFill>
                  <a:srgbClr val="0070C0"/>
                </a:solidFill>
                <a:latin typeface="Arial" panose="020B0604020202020204" pitchFamily="34" charset="0"/>
                <a:cs typeface="Arial" panose="020B0604020202020204" pitchFamily="34" charset="0"/>
              </a:rPr>
              <a:t>HOW MUCH MONEY do I really need? </a:t>
            </a:r>
          </a:p>
          <a:p>
            <a:pPr marL="342900" indent="-342900">
              <a:spcBef>
                <a:spcPts val="600"/>
              </a:spcBef>
              <a:buClr>
                <a:srgbClr val="00B050"/>
              </a:buClr>
              <a:buSzPct val="8700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p:txBody>
      </p:sp>
      <p:sp>
        <p:nvSpPr>
          <p:cNvPr id="10" name="Rectangle 9"/>
          <p:cNvSpPr/>
          <p:nvPr/>
        </p:nvSpPr>
        <p:spPr>
          <a:xfrm>
            <a:off x="1709682" y="373223"/>
            <a:ext cx="5724636" cy="707886"/>
          </a:xfrm>
          <a:prstGeom prst="rect">
            <a:avLst/>
          </a:prstGeom>
        </p:spPr>
        <p:txBody>
          <a:bodyPr wrap="square">
            <a:spAutoFit/>
          </a:bodyPr>
          <a:lstStyle/>
          <a:p>
            <a:pPr lvl="1">
              <a:spcBef>
                <a:spcPts val="600"/>
              </a:spcBef>
              <a:buClr>
                <a:srgbClr val="00B050"/>
              </a:buClr>
              <a:buSzPct val="87000"/>
            </a:pPr>
            <a:r>
              <a:rPr lang="en-AU" sz="4000" b="1" kern="1400" dirty="0">
                <a:solidFill>
                  <a:srgbClr val="007D37"/>
                </a:solidFill>
                <a:latin typeface="Arial" panose="020B0604020202020204" pitchFamily="34" charset="0"/>
                <a:cs typeface="Arial" panose="020B0604020202020204" pitchFamily="34" charset="0"/>
              </a:rPr>
              <a:t>How much money?</a:t>
            </a:r>
          </a:p>
        </p:txBody>
      </p:sp>
      <p:sp>
        <p:nvSpPr>
          <p:cNvPr id="6" name="TextBox 5">
            <a:extLst>
              <a:ext uri="{FF2B5EF4-FFF2-40B4-BE49-F238E27FC236}">
                <a16:creationId xmlns:a16="http://schemas.microsoft.com/office/drawing/2014/main" id="{C1D01B83-DD62-9193-5EB9-E5472A594ECC}"/>
              </a:ext>
            </a:extLst>
          </p:cNvPr>
          <p:cNvSpPr txBox="1"/>
          <p:nvPr/>
        </p:nvSpPr>
        <p:spPr>
          <a:xfrm>
            <a:off x="395536" y="2170076"/>
            <a:ext cx="8496944" cy="6709529"/>
          </a:xfrm>
          <a:prstGeom prst="rect">
            <a:avLst/>
          </a:prstGeom>
          <a:noFill/>
        </p:spPr>
        <p:txBody>
          <a:bodyPr wrap="square" rtlCol="0">
            <a:spAutoFit/>
          </a:bodyPr>
          <a:lstStyle/>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Well-developed budget</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income sources</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Expenditure</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Use templates provided</a:t>
            </a: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Up-to-date quotes (or very good estimates)</a:t>
            </a: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Demonstrate a cost-effective and well-planned idea</a:t>
            </a: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Demonstrate benefits to community or users</a:t>
            </a:r>
          </a:p>
          <a:p>
            <a:pPr>
              <a:spcBef>
                <a:spcPts val="600"/>
              </a:spcBef>
              <a:buClr>
                <a:srgbClr val="00B050"/>
              </a:buClr>
              <a:buSzPct val="87000"/>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attract more members?</a:t>
            </a: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hold state-level competitions?</a:t>
            </a: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provide more social activities at night?</a:t>
            </a:r>
          </a:p>
          <a:p>
            <a:pPr>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C351CEE-824A-13F3-1743-3ABFE736F935}"/>
              </a:ext>
            </a:extLst>
          </p:cNvPr>
          <p:cNvPicPr>
            <a:picLocks noChangeAspect="1"/>
          </p:cNvPicPr>
          <p:nvPr/>
        </p:nvPicPr>
        <p:blipFill rotWithShape="1">
          <a:blip r:embed="rId4"/>
          <a:srcRect l="77061" t="50000" b="12248"/>
          <a:stretch/>
        </p:blipFill>
        <p:spPr>
          <a:xfrm>
            <a:off x="7308875" y="1081109"/>
            <a:ext cx="1652964" cy="1972463"/>
          </a:xfrm>
          <a:prstGeom prst="rect">
            <a:avLst/>
          </a:prstGeom>
        </p:spPr>
      </p:pic>
      <p:pic>
        <p:nvPicPr>
          <p:cNvPr id="3" name="Picture 2">
            <a:extLst>
              <a:ext uri="{FF2B5EF4-FFF2-40B4-BE49-F238E27FC236}">
                <a16:creationId xmlns:a16="http://schemas.microsoft.com/office/drawing/2014/main" id="{2A404D56-5F93-9A79-F65D-DB3FD272D4CF}"/>
              </a:ext>
            </a:extLst>
          </p:cNvPr>
          <p:cNvPicPr>
            <a:picLocks noChangeAspect="1"/>
          </p:cNvPicPr>
          <p:nvPr/>
        </p:nvPicPr>
        <p:blipFill>
          <a:blip r:embed="rId5"/>
          <a:stretch>
            <a:fillRect/>
          </a:stretch>
        </p:blipFill>
        <p:spPr>
          <a:xfrm flipH="1">
            <a:off x="5940152" y="1646341"/>
            <a:ext cx="1622193" cy="1975275"/>
          </a:xfrm>
          <a:prstGeom prst="rect">
            <a:avLst/>
          </a:prstGeom>
        </p:spPr>
      </p:pic>
    </p:spTree>
    <p:extLst>
      <p:ext uri="{BB962C8B-B14F-4D97-AF65-F5344CB8AC3E}">
        <p14:creationId xmlns:p14="http://schemas.microsoft.com/office/powerpoint/2010/main" val="217259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 y="5010"/>
            <a:ext cx="9289030" cy="6966773"/>
          </a:xfrm>
          <a:prstGeom prst="rect">
            <a:avLst/>
          </a:prstGeom>
        </p:spPr>
      </p:pic>
      <p:sp>
        <p:nvSpPr>
          <p:cNvPr id="9" name="TextBox 8"/>
          <p:cNvSpPr txBox="1"/>
          <p:nvPr/>
        </p:nvSpPr>
        <p:spPr>
          <a:xfrm>
            <a:off x="3923928" y="1700808"/>
            <a:ext cx="4824536" cy="2323713"/>
          </a:xfrm>
          <a:prstGeom prst="rect">
            <a:avLst/>
          </a:prstGeom>
          <a:noFill/>
        </p:spPr>
        <p:txBody>
          <a:bodyPr wrap="square" rtlCol="0">
            <a:spAutoFit/>
          </a:bodyPr>
          <a:lstStyle/>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entity such as a corporation or a partnership (either formed with or without limited liability). Most legal jurisdictions allow people to organize such an entity by filing certain charter documents with the relevant Secretary of State or equivalent and complying with certain other ongoing obligations.</a:t>
            </a:r>
          </a:p>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 entity such as a corporation or a partnership (either formed with or without limited liability). </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51520" y="1175141"/>
            <a:ext cx="8496944" cy="907941"/>
          </a:xfrm>
          <a:prstGeom prst="rect">
            <a:avLst/>
          </a:prstGeom>
          <a:noFill/>
        </p:spPr>
        <p:txBody>
          <a:bodyPr wrap="square" rtlCol="0">
            <a:spAutoFit/>
          </a:bodyPr>
          <a:lstStyle/>
          <a:p>
            <a:pPr>
              <a:buClr>
                <a:srgbClr val="00B050"/>
              </a:buClr>
              <a:buSzPct val="87000"/>
            </a:pPr>
            <a:r>
              <a:rPr lang="en-AU" sz="2400" b="1" dirty="0">
                <a:solidFill>
                  <a:srgbClr val="0070C0"/>
                </a:solidFill>
                <a:latin typeface="Arial" panose="020B0604020202020204" pitchFamily="34" charset="0"/>
                <a:cs typeface="Arial" panose="020B0604020202020204" pitchFamily="34" charset="0"/>
              </a:rPr>
              <a:t>Is this really the RIGHT GRANT for my project? </a:t>
            </a:r>
          </a:p>
          <a:p>
            <a:pPr>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1D01B83-DD62-9193-5EB9-E5472A594ECC}"/>
              </a:ext>
            </a:extLst>
          </p:cNvPr>
          <p:cNvSpPr txBox="1"/>
          <p:nvPr/>
        </p:nvSpPr>
        <p:spPr>
          <a:xfrm>
            <a:off x="678270" y="2170310"/>
            <a:ext cx="7350114" cy="4924425"/>
          </a:xfrm>
          <a:prstGeom prst="rect">
            <a:avLst/>
          </a:prstGeom>
          <a:noFill/>
        </p:spPr>
        <p:txBody>
          <a:bodyPr wrap="square" rtlCol="0">
            <a:spAutoFit/>
          </a:bodyPr>
          <a:lstStyle/>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Is my project / business / organisation / eligible?</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read the guidelines</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check the sample application form</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look at previous recipients</a:t>
            </a: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Can I deliver it by THEIR deadlines?</a:t>
            </a: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Does my project tick all THEIR boxes?</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responses must demonstrate this</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align to objectives, strategies</a:t>
            </a:r>
          </a:p>
          <a:p>
            <a:pPr lvl="1">
              <a:spcBef>
                <a:spcPts val="600"/>
              </a:spcBef>
              <a:buClr>
                <a:srgbClr val="00B050"/>
              </a:buClr>
              <a:buSzPct val="87000"/>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lvl="1">
              <a:spcBef>
                <a:spcPts val="600"/>
              </a:spcBef>
              <a:buClr>
                <a:srgbClr val="00B050"/>
              </a:buClr>
              <a:buSzPct val="87000"/>
            </a:pPr>
            <a:endParaRPr lang="en-AU" sz="2400"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D0803FD-3197-29CE-6A5D-E5B0789D02F1}"/>
              </a:ext>
            </a:extLst>
          </p:cNvPr>
          <p:cNvSpPr txBox="1"/>
          <p:nvPr/>
        </p:nvSpPr>
        <p:spPr>
          <a:xfrm>
            <a:off x="1691680" y="542976"/>
            <a:ext cx="6552728" cy="707886"/>
          </a:xfrm>
          <a:prstGeom prst="rect">
            <a:avLst/>
          </a:prstGeom>
          <a:noFill/>
        </p:spPr>
        <p:txBody>
          <a:bodyPr wrap="square">
            <a:spAutoFit/>
          </a:bodyPr>
          <a:lstStyle/>
          <a:p>
            <a:pPr lvl="1">
              <a:spcBef>
                <a:spcPts val="600"/>
              </a:spcBef>
              <a:buClr>
                <a:srgbClr val="00B050"/>
              </a:buClr>
              <a:buSzPct val="87000"/>
            </a:pPr>
            <a:r>
              <a:rPr lang="en-AU" sz="4000" b="1" kern="1400" dirty="0">
                <a:solidFill>
                  <a:srgbClr val="007D37"/>
                </a:solidFill>
                <a:latin typeface="Arial" panose="020B0604020202020204" pitchFamily="34" charset="0"/>
                <a:cs typeface="Arial" panose="020B0604020202020204" pitchFamily="34" charset="0"/>
              </a:rPr>
              <a:t>RIGHT GRANT for me?</a:t>
            </a:r>
          </a:p>
        </p:txBody>
      </p:sp>
    </p:spTree>
    <p:extLst>
      <p:ext uri="{BB962C8B-B14F-4D97-AF65-F5344CB8AC3E}">
        <p14:creationId xmlns:p14="http://schemas.microsoft.com/office/powerpoint/2010/main" val="7489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16" y="-108773"/>
            <a:ext cx="9289030" cy="6966773"/>
          </a:xfrm>
          <a:prstGeom prst="rect">
            <a:avLst/>
          </a:prstGeom>
        </p:spPr>
      </p:pic>
      <p:sp>
        <p:nvSpPr>
          <p:cNvPr id="9" name="TextBox 8"/>
          <p:cNvSpPr txBox="1"/>
          <p:nvPr/>
        </p:nvSpPr>
        <p:spPr>
          <a:xfrm>
            <a:off x="3923928" y="1700808"/>
            <a:ext cx="4824536" cy="2323713"/>
          </a:xfrm>
          <a:prstGeom prst="rect">
            <a:avLst/>
          </a:prstGeom>
          <a:noFill/>
        </p:spPr>
        <p:txBody>
          <a:bodyPr wrap="square" rtlCol="0">
            <a:spAutoFit/>
          </a:bodyPr>
          <a:lstStyle/>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entity such as a corporation or a partnership (either formed with or without limited liability). Most legal jurisdictions allow people to organize such an entity by filing certain charter documents with the relevant Secretary of State or equivalent and complying with certain other ongoing obligations.</a:t>
            </a:r>
          </a:p>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 entity such as a corporation or a partnership (either formed with or without limited liability). </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51520" y="1175141"/>
            <a:ext cx="8496944" cy="1215717"/>
          </a:xfrm>
          <a:prstGeom prst="rect">
            <a:avLst/>
          </a:prstGeom>
          <a:noFill/>
        </p:spPr>
        <p:txBody>
          <a:bodyPr wrap="square" rtlCol="0">
            <a:spAutoFit/>
          </a:bodyPr>
          <a:lstStyle/>
          <a:p>
            <a:pPr>
              <a:buClr>
                <a:srgbClr val="00B050"/>
              </a:buClr>
              <a:buSzPct val="87000"/>
            </a:pPr>
            <a:r>
              <a:rPr lang="en-AU" sz="2400" b="1" dirty="0">
                <a:solidFill>
                  <a:srgbClr val="0070C0"/>
                </a:solidFill>
                <a:latin typeface="Arial" panose="020B0604020202020204" pitchFamily="34" charset="0"/>
                <a:cs typeface="Arial" panose="020B0604020202020204" pitchFamily="34" charset="0"/>
              </a:rPr>
              <a:t>HOW MUCH TIME do I have? </a:t>
            </a:r>
          </a:p>
          <a:p>
            <a:pPr>
              <a:buClr>
                <a:srgbClr val="00B050"/>
              </a:buClr>
              <a:buSzPct val="87000"/>
            </a:pPr>
            <a:r>
              <a:rPr lang="en-AU" sz="2000" b="1" dirty="0">
                <a:solidFill>
                  <a:srgbClr val="0070C0"/>
                </a:solidFill>
                <a:latin typeface="Arial" panose="020B0604020202020204" pitchFamily="34" charset="0"/>
                <a:cs typeface="Arial" panose="020B0604020202020204" pitchFamily="34" charset="0"/>
              </a:rPr>
              <a:t>How long will it take me to submit a quality application? </a:t>
            </a:r>
          </a:p>
          <a:p>
            <a:pPr marL="342900" indent="-342900">
              <a:spcBef>
                <a:spcPts val="600"/>
              </a:spcBef>
              <a:buClr>
                <a:srgbClr val="00B050"/>
              </a:buClr>
              <a:buSzPct val="8700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p:txBody>
      </p:sp>
      <p:sp>
        <p:nvSpPr>
          <p:cNvPr id="10" name="Rectangle 9"/>
          <p:cNvSpPr/>
          <p:nvPr/>
        </p:nvSpPr>
        <p:spPr>
          <a:xfrm>
            <a:off x="1709682" y="373223"/>
            <a:ext cx="5724636" cy="707886"/>
          </a:xfrm>
          <a:prstGeom prst="rect">
            <a:avLst/>
          </a:prstGeom>
        </p:spPr>
        <p:txBody>
          <a:bodyPr wrap="square">
            <a:spAutoFit/>
          </a:bodyPr>
          <a:lstStyle/>
          <a:p>
            <a:pPr lvl="1">
              <a:spcBef>
                <a:spcPts val="600"/>
              </a:spcBef>
              <a:buClr>
                <a:srgbClr val="00B050"/>
              </a:buClr>
              <a:buSzPct val="87000"/>
            </a:pPr>
            <a:r>
              <a:rPr lang="en-AU" sz="4000" b="1" kern="1400" dirty="0">
                <a:solidFill>
                  <a:srgbClr val="007D37"/>
                </a:solidFill>
                <a:latin typeface="Arial" panose="020B0604020202020204" pitchFamily="34" charset="0"/>
                <a:cs typeface="Arial" panose="020B0604020202020204" pitchFamily="34" charset="0"/>
              </a:rPr>
              <a:t>How much time?   </a:t>
            </a:r>
          </a:p>
        </p:txBody>
      </p:sp>
      <p:sp>
        <p:nvSpPr>
          <p:cNvPr id="6" name="TextBox 5">
            <a:extLst>
              <a:ext uri="{FF2B5EF4-FFF2-40B4-BE49-F238E27FC236}">
                <a16:creationId xmlns:a16="http://schemas.microsoft.com/office/drawing/2014/main" id="{C1D01B83-DD62-9193-5EB9-E5472A594ECC}"/>
              </a:ext>
            </a:extLst>
          </p:cNvPr>
          <p:cNvSpPr txBox="1"/>
          <p:nvPr/>
        </p:nvSpPr>
        <p:spPr>
          <a:xfrm>
            <a:off x="678270" y="2170310"/>
            <a:ext cx="8496944" cy="8494633"/>
          </a:xfrm>
          <a:prstGeom prst="rect">
            <a:avLst/>
          </a:prstGeom>
          <a:noFill/>
        </p:spPr>
        <p:txBody>
          <a:bodyPr wrap="square" rtlCol="0">
            <a:spAutoFit/>
          </a:bodyPr>
          <a:lstStyle/>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Know the deadline!</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check date AND time </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aim to finish early</a:t>
            </a: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Start at the end</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letters of support, mandatory requirements</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user data</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quotes, engineers, DA …</a:t>
            </a:r>
          </a:p>
          <a:p>
            <a:pPr marL="457200" indent="-4572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Don’t forget to proofread</a:t>
            </a:r>
          </a:p>
          <a:p>
            <a:pPr marL="914400" lvl="1"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fresh eyes – phone a friend</a:t>
            </a:r>
          </a:p>
          <a:p>
            <a:pPr lvl="1">
              <a:spcBef>
                <a:spcPts val="600"/>
              </a:spcBef>
              <a:buClr>
                <a:srgbClr val="00B050"/>
              </a:buClr>
              <a:buSzPct val="87000"/>
            </a:pPr>
            <a:endParaRPr lang="en-AU" sz="2400" dirty="0">
              <a:solidFill>
                <a:srgbClr val="0070C0"/>
              </a:solidFill>
              <a:latin typeface="Arial" panose="020B0604020202020204" pitchFamily="34" charset="0"/>
              <a:cs typeface="Arial" panose="020B0604020202020204" pitchFamily="34" charset="0"/>
            </a:endParaRPr>
          </a:p>
          <a:p>
            <a:pPr marL="457200" indent="-457200">
              <a:spcBef>
                <a:spcPts val="600"/>
              </a:spcBef>
              <a:buClr>
                <a:srgbClr val="00B050"/>
              </a:buClr>
              <a:buSzPct val="87000"/>
              <a:buFont typeface="Wingdings" panose="05000000000000000000" pitchFamily="2" charset="2"/>
              <a:buChar char="ü"/>
            </a:pPr>
            <a:endParaRPr lang="en-AU" sz="2400" dirty="0">
              <a:solidFill>
                <a:srgbClr val="0070C0"/>
              </a:solidFill>
              <a:latin typeface="Arial" panose="020B0604020202020204" pitchFamily="34" charset="0"/>
              <a:cs typeface="Arial" panose="020B0604020202020204" pitchFamily="34" charset="0"/>
            </a:endParaRPr>
          </a:p>
          <a:p>
            <a:pPr>
              <a:spcBef>
                <a:spcPts val="600"/>
              </a:spcBef>
              <a:buClr>
                <a:srgbClr val="00B050"/>
              </a:buClr>
              <a:buSzPct val="87000"/>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914400" lvl="1" indent="-457200">
              <a:spcBef>
                <a:spcPts val="600"/>
              </a:spcBef>
              <a:buClr>
                <a:srgbClr val="00B050"/>
              </a:buClr>
              <a:buSzPct val="87000"/>
              <a:buFont typeface="Wingdings" panose="05000000000000000000" pitchFamily="2" charset="2"/>
              <a:buChar char="v"/>
            </a:pPr>
            <a:endParaRPr lang="en-AU" sz="2400" dirty="0">
              <a:solidFill>
                <a:srgbClr val="0070C0"/>
              </a:solidFill>
              <a:latin typeface="Arial" panose="020B0604020202020204" pitchFamily="34" charset="0"/>
              <a:cs typeface="Arial" panose="020B0604020202020204" pitchFamily="34" charset="0"/>
            </a:endParaRP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attract more members?</a:t>
            </a: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hold state-level competitions?</a:t>
            </a:r>
          </a:p>
          <a:p>
            <a:pPr marL="1371600" lvl="2" indent="-4572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provide more social activities at night?</a:t>
            </a:r>
          </a:p>
          <a:p>
            <a:pPr>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pic>
        <p:nvPicPr>
          <p:cNvPr id="14" name="Graphic 13" descr="Clock with solid fill">
            <a:extLst>
              <a:ext uri="{FF2B5EF4-FFF2-40B4-BE49-F238E27FC236}">
                <a16:creationId xmlns:a16="http://schemas.microsoft.com/office/drawing/2014/main" id="{36EFB8E8-E358-8906-09EF-61D25DF4A1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2918" y="2345454"/>
            <a:ext cx="914400" cy="914400"/>
          </a:xfrm>
          <a:prstGeom prst="rect">
            <a:avLst/>
          </a:prstGeom>
        </p:spPr>
      </p:pic>
    </p:spTree>
    <p:extLst>
      <p:ext uri="{BB962C8B-B14F-4D97-AF65-F5344CB8AC3E}">
        <p14:creationId xmlns:p14="http://schemas.microsoft.com/office/powerpoint/2010/main" val="149265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background with a bird&#10;&#10;Description automatically generated">
            <a:extLst>
              <a:ext uri="{FF2B5EF4-FFF2-40B4-BE49-F238E27FC236}">
                <a16:creationId xmlns:a16="http://schemas.microsoft.com/office/drawing/2014/main" id="{6DC217C7-CC21-F111-24D1-C7F3B9F03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51" y="1361"/>
            <a:ext cx="9289030" cy="6966773"/>
          </a:xfrm>
          <a:prstGeom prst="rect">
            <a:avLst/>
          </a:prstGeom>
        </p:spPr>
      </p:pic>
      <p:sp>
        <p:nvSpPr>
          <p:cNvPr id="6" name="TextBox 5">
            <a:extLst>
              <a:ext uri="{FF2B5EF4-FFF2-40B4-BE49-F238E27FC236}">
                <a16:creationId xmlns:a16="http://schemas.microsoft.com/office/drawing/2014/main" id="{848D8894-5B31-35B0-B12D-4B0A634E4B8E}"/>
              </a:ext>
            </a:extLst>
          </p:cNvPr>
          <p:cNvSpPr txBox="1"/>
          <p:nvPr/>
        </p:nvSpPr>
        <p:spPr>
          <a:xfrm>
            <a:off x="467544" y="2157116"/>
            <a:ext cx="8136904" cy="1411348"/>
          </a:xfrm>
          <a:prstGeom prst="rect">
            <a:avLst/>
          </a:prstGeom>
          <a:noFill/>
        </p:spPr>
        <p:txBody>
          <a:bodyPr wrap="square">
            <a:spAutoFit/>
          </a:bodyPr>
          <a:lstStyle/>
          <a:p>
            <a:pPr>
              <a:lnSpc>
                <a:spcPts val="2500"/>
              </a:lnSpc>
            </a:pPr>
            <a:endParaRPr lang="en-AU" sz="4000" b="1" kern="1400" dirty="0">
              <a:solidFill>
                <a:srgbClr val="007D37"/>
              </a:solidFill>
              <a:latin typeface="Arial" panose="020B0604020202020204" pitchFamily="34" charset="0"/>
              <a:ea typeface="Times New Roman"/>
              <a:cs typeface="Arial" panose="020B0604020202020204" pitchFamily="34" charset="0"/>
            </a:endParaRPr>
          </a:p>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Presentation </a:t>
            </a:r>
          </a:p>
          <a:p>
            <a:pPr>
              <a:lnSpc>
                <a:spcPts val="2500"/>
              </a:lnSpc>
            </a:pPr>
            <a:endParaRPr lang="en-AU" sz="4000" b="1" kern="1400" dirty="0">
              <a:solidFill>
                <a:srgbClr val="007D37"/>
              </a:solidFill>
              <a:latin typeface="Arial" panose="020B0604020202020204" pitchFamily="34" charset="0"/>
              <a:ea typeface="Times New Roman"/>
              <a:cs typeface="Arial" panose="020B0604020202020204" pitchFamily="34" charset="0"/>
            </a:endParaRPr>
          </a:p>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 Destination North Coast NSW </a:t>
            </a:r>
          </a:p>
        </p:txBody>
      </p:sp>
    </p:spTree>
    <p:extLst>
      <p:ext uri="{BB962C8B-B14F-4D97-AF65-F5344CB8AC3E}">
        <p14:creationId xmlns:p14="http://schemas.microsoft.com/office/powerpoint/2010/main" val="309607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10"/>
            <a:ext cx="9289030" cy="6966773"/>
          </a:xfrm>
          <a:prstGeom prst="rect">
            <a:avLst/>
          </a:prstGeom>
        </p:spPr>
      </p:pic>
      <p:sp>
        <p:nvSpPr>
          <p:cNvPr id="9" name="TextBox 8"/>
          <p:cNvSpPr txBox="1"/>
          <p:nvPr/>
        </p:nvSpPr>
        <p:spPr>
          <a:xfrm>
            <a:off x="651172" y="1281907"/>
            <a:ext cx="8136904" cy="1723549"/>
          </a:xfrm>
          <a:prstGeom prst="rect">
            <a:avLst/>
          </a:prstGeom>
          <a:noFill/>
        </p:spPr>
        <p:txBody>
          <a:bodyPr wrap="square" rtlCol="0">
            <a:spAutoFit/>
          </a:bodyPr>
          <a:lstStyle/>
          <a:p>
            <a:pPr marL="342900" indent="-3429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Be proactive not reactive</a:t>
            </a:r>
          </a:p>
          <a:p>
            <a:pPr marL="342900" indent="-3429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Develop a process around finding and applying for grants</a:t>
            </a:r>
          </a:p>
          <a:p>
            <a:pPr marL="342900" indent="-3429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Is it part of your strategic plan?</a:t>
            </a:r>
          </a:p>
        </p:txBody>
      </p:sp>
      <p:sp>
        <p:nvSpPr>
          <p:cNvPr id="10" name="Rectangle 9"/>
          <p:cNvSpPr/>
          <p:nvPr/>
        </p:nvSpPr>
        <p:spPr>
          <a:xfrm>
            <a:off x="1187624" y="692696"/>
            <a:ext cx="7776864" cy="449547"/>
          </a:xfrm>
          <a:prstGeom prst="rect">
            <a:avLst/>
          </a:prstGeom>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Grant Strategy or Grant Writer?</a:t>
            </a:r>
            <a:endParaRPr lang="en-AU" sz="2800" b="1" kern="1400" dirty="0">
              <a:solidFill>
                <a:schemeClr val="bg1">
                  <a:lumMod val="50000"/>
                </a:schemeClr>
              </a:solidFill>
              <a:latin typeface="Arial" panose="020B0604020202020204" pitchFamily="34" charset="0"/>
              <a:ea typeface="Times New Roman"/>
              <a:cs typeface="Calibri"/>
            </a:endParaRPr>
          </a:p>
        </p:txBody>
      </p:sp>
      <p:sp>
        <p:nvSpPr>
          <p:cNvPr id="2" name="Rectangle 1">
            <a:extLst>
              <a:ext uri="{FF2B5EF4-FFF2-40B4-BE49-F238E27FC236}">
                <a16:creationId xmlns:a16="http://schemas.microsoft.com/office/drawing/2014/main" id="{19C94105-C4C8-EC6C-09EB-AF04F7E959AD}"/>
              </a:ext>
            </a:extLst>
          </p:cNvPr>
          <p:cNvSpPr/>
          <p:nvPr/>
        </p:nvSpPr>
        <p:spPr>
          <a:xfrm>
            <a:off x="1259632" y="3204226"/>
            <a:ext cx="7776864" cy="449547"/>
          </a:xfrm>
          <a:prstGeom prst="rect">
            <a:avLst/>
          </a:prstGeom>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And what about </a:t>
            </a:r>
            <a:r>
              <a:rPr lang="en-AU" sz="4000" b="1" kern="1400" dirty="0">
                <a:solidFill>
                  <a:srgbClr val="FF0000"/>
                </a:solidFill>
                <a:latin typeface="Arial" panose="020B0604020202020204" pitchFamily="34" charset="0"/>
                <a:ea typeface="Times New Roman"/>
                <a:cs typeface="Arial" panose="020B0604020202020204" pitchFamily="34" charset="0"/>
              </a:rPr>
              <a:t>PASSION?</a:t>
            </a:r>
            <a:endParaRPr lang="en-AU" sz="2800" b="1" kern="1400" dirty="0">
              <a:solidFill>
                <a:srgbClr val="FF0000"/>
              </a:solidFill>
              <a:latin typeface="Arial" panose="020B0604020202020204" pitchFamily="34" charset="0"/>
              <a:ea typeface="Times New Roman"/>
              <a:cs typeface="Calibri"/>
            </a:endParaRPr>
          </a:p>
        </p:txBody>
      </p:sp>
      <p:sp>
        <p:nvSpPr>
          <p:cNvPr id="3" name="TextBox 2">
            <a:extLst>
              <a:ext uri="{FF2B5EF4-FFF2-40B4-BE49-F238E27FC236}">
                <a16:creationId xmlns:a16="http://schemas.microsoft.com/office/drawing/2014/main" id="{415005BB-B7F7-EC0D-B70C-966383B9AD2E}"/>
              </a:ext>
            </a:extLst>
          </p:cNvPr>
          <p:cNvSpPr txBox="1"/>
          <p:nvPr/>
        </p:nvSpPr>
        <p:spPr>
          <a:xfrm>
            <a:off x="391420" y="3700070"/>
            <a:ext cx="8136904" cy="2539157"/>
          </a:xfrm>
          <a:prstGeom prst="rect">
            <a:avLst/>
          </a:prstGeom>
          <a:noFill/>
        </p:spPr>
        <p:txBody>
          <a:bodyPr wrap="square" rtlCol="0">
            <a:spAutoFit/>
          </a:bodyPr>
          <a:lstStyle/>
          <a:p>
            <a:pPr marL="342900" indent="-3429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Think about what inspired you to apply for a grant in the first place…</a:t>
            </a:r>
          </a:p>
          <a:p>
            <a:pPr marL="800100" lvl="2" indent="-3429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channel that passion into your writing</a:t>
            </a:r>
          </a:p>
          <a:p>
            <a:pPr marL="342900" lvl="1" indent="-3429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an enthusiastic case will stand out</a:t>
            </a:r>
          </a:p>
          <a:p>
            <a:pPr marL="800100" lvl="2" indent="-3429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convince the assessor that your project is exciting and worthy of $$</a:t>
            </a:r>
          </a:p>
        </p:txBody>
      </p:sp>
      <p:pic>
        <p:nvPicPr>
          <p:cNvPr id="5" name="Graphic 4" descr="Sparkling Heart with solid fill">
            <a:extLst>
              <a:ext uri="{FF2B5EF4-FFF2-40B4-BE49-F238E27FC236}">
                <a16:creationId xmlns:a16="http://schemas.microsoft.com/office/drawing/2014/main" id="{312B09D2-AD80-D042-4546-CC5116DCF5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8782" y="4375225"/>
            <a:ext cx="914400" cy="914400"/>
          </a:xfrm>
          <a:prstGeom prst="rect">
            <a:avLst/>
          </a:prstGeom>
        </p:spPr>
      </p:pic>
    </p:spTree>
    <p:extLst>
      <p:ext uri="{BB962C8B-B14F-4D97-AF65-F5344CB8AC3E}">
        <p14:creationId xmlns:p14="http://schemas.microsoft.com/office/powerpoint/2010/main" val="37454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8" y="3747229"/>
            <a:ext cx="7776863" cy="830997"/>
          </a:xfrm>
          <a:prstGeom prst="rect">
            <a:avLst/>
          </a:prstGeom>
        </p:spPr>
        <p:txBody>
          <a:bodyPr wrap="square">
            <a:spAutoFit/>
          </a:bodyPr>
          <a:lstStyle/>
          <a:p>
            <a:pPr algn="ctr"/>
            <a:r>
              <a:rPr lang="en-AU" sz="2400" dirty="0">
                <a:solidFill>
                  <a:schemeClr val="tx2">
                    <a:lumMod val="75000"/>
                  </a:schemeClr>
                </a:solidFill>
                <a:latin typeface="Arial Black" panose="020B0A04020102020204" pitchFamily="34" charset="0"/>
                <a:cs typeface="Arial" panose="020B0604020202020204" pitchFamily="34" charset="0"/>
              </a:rPr>
              <a:t>Say hello to your new 2014</a:t>
            </a:r>
            <a:br>
              <a:rPr lang="en-AU" sz="2400" dirty="0">
                <a:solidFill>
                  <a:schemeClr val="tx2">
                    <a:lumMod val="75000"/>
                  </a:schemeClr>
                </a:solidFill>
                <a:latin typeface="Arial Black" panose="020B0A04020102020204" pitchFamily="34" charset="0"/>
                <a:cs typeface="Arial" panose="020B0604020202020204" pitchFamily="34" charset="0"/>
              </a:rPr>
            </a:br>
            <a:r>
              <a:rPr lang="en-AU" sz="2400" dirty="0">
                <a:solidFill>
                  <a:schemeClr val="bg1"/>
                </a:solidFill>
                <a:latin typeface="Arial Black" panose="020B0A04020102020204" pitchFamily="34" charset="0"/>
                <a:cs typeface="Arial" panose="020B0604020202020204" pitchFamily="34" charset="0"/>
              </a:rPr>
              <a:t>Business document</a:t>
            </a:r>
            <a:endParaRPr lang="en-AU"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 y="0"/>
            <a:ext cx="9289031" cy="6966773"/>
          </a:xfrm>
          <a:prstGeom prst="rect">
            <a:avLst/>
          </a:prstGeom>
        </p:spPr>
      </p:pic>
      <p:sp>
        <p:nvSpPr>
          <p:cNvPr id="6" name="TextBox 5">
            <a:extLst>
              <a:ext uri="{FF2B5EF4-FFF2-40B4-BE49-F238E27FC236}">
                <a16:creationId xmlns:a16="http://schemas.microsoft.com/office/drawing/2014/main" id="{848D8894-5B31-35B0-B12D-4B0A634E4B8E}"/>
              </a:ext>
            </a:extLst>
          </p:cNvPr>
          <p:cNvSpPr txBox="1"/>
          <p:nvPr/>
        </p:nvSpPr>
        <p:spPr>
          <a:xfrm>
            <a:off x="2339752" y="926980"/>
            <a:ext cx="7776863" cy="449547"/>
          </a:xfrm>
          <a:prstGeom prst="rect">
            <a:avLst/>
          </a:prstGeom>
          <a:noFill/>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The importance of Awards</a:t>
            </a:r>
          </a:p>
        </p:txBody>
      </p:sp>
      <p:sp>
        <p:nvSpPr>
          <p:cNvPr id="2" name="TextBox 1">
            <a:extLst>
              <a:ext uri="{FF2B5EF4-FFF2-40B4-BE49-F238E27FC236}">
                <a16:creationId xmlns:a16="http://schemas.microsoft.com/office/drawing/2014/main" id="{542CBC57-D45E-20CC-39D6-C98F509CB44B}"/>
              </a:ext>
            </a:extLst>
          </p:cNvPr>
          <p:cNvSpPr txBox="1"/>
          <p:nvPr/>
        </p:nvSpPr>
        <p:spPr>
          <a:xfrm>
            <a:off x="389786" y="1747786"/>
            <a:ext cx="8496944" cy="1554272"/>
          </a:xfrm>
          <a:prstGeom prst="rect">
            <a:avLst/>
          </a:prstGeom>
          <a:noFill/>
        </p:spPr>
        <p:txBody>
          <a:bodyPr wrap="square" rtlCol="0">
            <a:spAutoFit/>
          </a:bodyPr>
          <a:lstStyle/>
          <a:p>
            <a:pPr>
              <a:buClr>
                <a:srgbClr val="00B050"/>
              </a:buClr>
              <a:buSzPct val="87000"/>
            </a:pPr>
            <a:r>
              <a:rPr lang="en-AU" sz="2400" b="1" dirty="0">
                <a:solidFill>
                  <a:srgbClr val="0070C0"/>
                </a:solidFill>
                <a:latin typeface="Arial" panose="020B0604020202020204" pitchFamily="34" charset="0"/>
                <a:cs typeface="Arial" panose="020B0604020202020204" pitchFamily="34" charset="0"/>
              </a:rPr>
              <a:t>“Winning an award is not just about recognition – </a:t>
            </a:r>
          </a:p>
          <a:p>
            <a:pPr>
              <a:buClr>
                <a:srgbClr val="00B050"/>
              </a:buClr>
              <a:buSzPct val="87000"/>
            </a:pPr>
            <a:r>
              <a:rPr lang="en-AU" sz="2400" b="1" dirty="0">
                <a:solidFill>
                  <a:srgbClr val="0070C0"/>
                </a:solidFill>
                <a:latin typeface="Arial" panose="020B0604020202020204" pitchFamily="34" charset="0"/>
                <a:cs typeface="Arial" panose="020B0604020202020204" pitchFamily="34" charset="0"/>
              </a:rPr>
              <a:t>it's an opportunity to showcase your achievements and contribute to your field!”</a:t>
            </a:r>
          </a:p>
          <a:p>
            <a:pPr marL="342900" indent="-342900" algn="r">
              <a:spcBef>
                <a:spcPts val="600"/>
              </a:spcBef>
              <a:buClr>
                <a:srgbClr val="00B050"/>
              </a:buClr>
              <a:buSzPct val="87000"/>
              <a:buFont typeface="Arial" panose="020B0604020202020204" pitchFamily="34" charset="0"/>
              <a:buChar char="►"/>
            </a:pPr>
            <a:r>
              <a:rPr lang="en-AU" dirty="0">
                <a:latin typeface="Arial" panose="020B0604020202020204" pitchFamily="34" charset="0"/>
                <a:cs typeface="Arial" panose="020B0604020202020204" pitchFamily="34" charset="0"/>
              </a:rPr>
              <a:t>James Foster, CEO ENV Solutions</a:t>
            </a:r>
          </a:p>
        </p:txBody>
      </p:sp>
      <p:sp>
        <p:nvSpPr>
          <p:cNvPr id="5" name="TextBox 4">
            <a:extLst>
              <a:ext uri="{FF2B5EF4-FFF2-40B4-BE49-F238E27FC236}">
                <a16:creationId xmlns:a16="http://schemas.microsoft.com/office/drawing/2014/main" id="{0F45C770-8AEA-FADF-CB8E-CEC3390D947D}"/>
              </a:ext>
            </a:extLst>
          </p:cNvPr>
          <p:cNvSpPr txBox="1"/>
          <p:nvPr/>
        </p:nvSpPr>
        <p:spPr>
          <a:xfrm>
            <a:off x="611559" y="3463610"/>
            <a:ext cx="8136904" cy="2539157"/>
          </a:xfrm>
          <a:prstGeom prst="rect">
            <a:avLst/>
          </a:prstGeom>
          <a:noFill/>
        </p:spPr>
        <p:txBody>
          <a:bodyPr wrap="square" rtlCol="0">
            <a:spAutoFit/>
          </a:bodyPr>
          <a:lstStyle/>
          <a:p>
            <a:pPr marL="342900" indent="-342900">
              <a:spcBef>
                <a:spcPts val="600"/>
              </a:spcBef>
              <a:buClr>
                <a:srgbClr val="00B050"/>
              </a:buClr>
              <a:buSzPct val="87000"/>
              <a:buFont typeface="Arial" panose="020B0604020202020204" pitchFamily="34" charset="0"/>
              <a:buChar char="►"/>
            </a:pPr>
            <a:r>
              <a:rPr lang="en-AU" sz="2400" b="1" dirty="0">
                <a:solidFill>
                  <a:srgbClr val="0070C0"/>
                </a:solidFill>
                <a:latin typeface="Arial" panose="020B0604020202020204" pitchFamily="34" charset="0"/>
                <a:cs typeface="Arial" panose="020B0604020202020204" pitchFamily="34" charset="0"/>
              </a:rPr>
              <a:t>Recognition:</a:t>
            </a:r>
            <a:r>
              <a:rPr lang="en-AU" sz="2400" dirty="0">
                <a:solidFill>
                  <a:srgbClr val="0070C0"/>
                </a:solidFill>
                <a:latin typeface="Arial" panose="020B0604020202020204" pitchFamily="34" charset="0"/>
                <a:cs typeface="Arial" panose="020B0604020202020204" pitchFamily="34" charset="0"/>
              </a:rPr>
              <a:t> of accomplishments – validation, boosts self-esteem </a:t>
            </a:r>
          </a:p>
          <a:p>
            <a:pPr marL="342900" indent="-342900">
              <a:spcBef>
                <a:spcPts val="600"/>
              </a:spcBef>
              <a:buClr>
                <a:srgbClr val="00B050"/>
              </a:buClr>
              <a:buSzPct val="87000"/>
              <a:buFont typeface="Arial" panose="020B0604020202020204" pitchFamily="34" charset="0"/>
              <a:buChar char="►"/>
            </a:pPr>
            <a:r>
              <a:rPr lang="en-AU" sz="2400" b="1" dirty="0">
                <a:solidFill>
                  <a:srgbClr val="0070C0"/>
                </a:solidFill>
                <a:latin typeface="Arial" panose="020B0604020202020204" pitchFamily="34" charset="0"/>
                <a:cs typeface="Arial" panose="020B0604020202020204" pitchFamily="34" charset="0"/>
              </a:rPr>
              <a:t>Career advancement: </a:t>
            </a:r>
            <a:r>
              <a:rPr lang="en-AU" sz="2400" dirty="0">
                <a:solidFill>
                  <a:srgbClr val="0070C0"/>
                </a:solidFill>
                <a:latin typeface="Arial" panose="020B0604020202020204" pitchFamily="34" charset="0"/>
                <a:cs typeface="Arial" panose="020B0604020202020204" pitchFamily="34" charset="0"/>
              </a:rPr>
              <a:t>enhances your professional reputation</a:t>
            </a:r>
          </a:p>
          <a:p>
            <a:pPr marL="342900" indent="-342900">
              <a:spcBef>
                <a:spcPts val="600"/>
              </a:spcBef>
              <a:buClr>
                <a:srgbClr val="00B050"/>
              </a:buClr>
              <a:buSzPct val="87000"/>
              <a:buFont typeface="Arial" panose="020B0604020202020204" pitchFamily="34" charset="0"/>
              <a:buChar char="►"/>
            </a:pPr>
            <a:r>
              <a:rPr lang="en-AU" sz="2400" b="1" dirty="0">
                <a:solidFill>
                  <a:srgbClr val="0070C0"/>
                </a:solidFill>
                <a:latin typeface="Arial" panose="020B0604020202020204" pitchFamily="34" charset="0"/>
                <a:cs typeface="Arial" panose="020B0604020202020204" pitchFamily="34" charset="0"/>
              </a:rPr>
              <a:t>Motivation:</a:t>
            </a:r>
            <a:r>
              <a:rPr lang="en-AU" sz="2400" dirty="0">
                <a:solidFill>
                  <a:srgbClr val="0070C0"/>
                </a:solidFill>
                <a:latin typeface="Arial" panose="020B0604020202020204" pitchFamily="34" charset="0"/>
                <a:cs typeface="Arial" panose="020B0604020202020204" pitchFamily="34" charset="0"/>
              </a:rPr>
              <a:t> encourages continuous improvement</a:t>
            </a:r>
          </a:p>
          <a:p>
            <a:pPr marL="342900" indent="-342900">
              <a:spcBef>
                <a:spcPts val="600"/>
              </a:spcBef>
              <a:buClr>
                <a:srgbClr val="00B050"/>
              </a:buClr>
              <a:buSzPct val="87000"/>
              <a:buFont typeface="Arial" panose="020B0604020202020204" pitchFamily="34" charset="0"/>
              <a:buChar char="►"/>
            </a:pPr>
            <a:r>
              <a:rPr lang="en-AU" sz="2400" b="1" dirty="0">
                <a:solidFill>
                  <a:srgbClr val="0070C0"/>
                </a:solidFill>
                <a:latin typeface="Arial" panose="020B0604020202020204" pitchFamily="34" charset="0"/>
                <a:cs typeface="Arial" panose="020B0604020202020204" pitchFamily="34" charset="0"/>
              </a:rPr>
              <a:t>Community Impact: </a:t>
            </a:r>
            <a:r>
              <a:rPr lang="en-AU" sz="2400" dirty="0">
                <a:solidFill>
                  <a:srgbClr val="0070C0"/>
                </a:solidFill>
                <a:latin typeface="Arial" panose="020B0604020202020204" pitchFamily="34" charset="0"/>
                <a:cs typeface="Arial" panose="020B0604020202020204" pitchFamily="34" charset="0"/>
              </a:rPr>
              <a:t>opportunities to contribute</a:t>
            </a:r>
          </a:p>
        </p:txBody>
      </p:sp>
    </p:spTree>
    <p:extLst>
      <p:ext uri="{BB962C8B-B14F-4D97-AF65-F5344CB8AC3E}">
        <p14:creationId xmlns:p14="http://schemas.microsoft.com/office/powerpoint/2010/main" val="283033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19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40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8" y="3747229"/>
            <a:ext cx="7776863" cy="830997"/>
          </a:xfrm>
          <a:prstGeom prst="rect">
            <a:avLst/>
          </a:prstGeom>
        </p:spPr>
        <p:txBody>
          <a:bodyPr wrap="square">
            <a:spAutoFit/>
          </a:bodyPr>
          <a:lstStyle/>
          <a:p>
            <a:pPr algn="ctr"/>
            <a:r>
              <a:rPr lang="en-AU" sz="2400" dirty="0">
                <a:solidFill>
                  <a:schemeClr val="tx2">
                    <a:lumMod val="75000"/>
                  </a:schemeClr>
                </a:solidFill>
                <a:latin typeface="Arial Black" panose="020B0A04020102020204" pitchFamily="34" charset="0"/>
                <a:cs typeface="Arial" panose="020B0604020202020204" pitchFamily="34" charset="0"/>
              </a:rPr>
              <a:t>Say hello to your new 2014</a:t>
            </a:r>
            <a:br>
              <a:rPr lang="en-AU" sz="2400" dirty="0">
                <a:solidFill>
                  <a:schemeClr val="tx2">
                    <a:lumMod val="75000"/>
                  </a:schemeClr>
                </a:solidFill>
                <a:latin typeface="Arial Black" panose="020B0A04020102020204" pitchFamily="34" charset="0"/>
                <a:cs typeface="Arial" panose="020B0604020202020204" pitchFamily="34" charset="0"/>
              </a:rPr>
            </a:br>
            <a:r>
              <a:rPr lang="en-AU" sz="2400" dirty="0">
                <a:solidFill>
                  <a:schemeClr val="bg1"/>
                </a:solidFill>
                <a:latin typeface="Arial Black" panose="020B0A04020102020204" pitchFamily="34" charset="0"/>
                <a:cs typeface="Arial" panose="020B0604020202020204" pitchFamily="34" charset="0"/>
              </a:rPr>
              <a:t>Business document</a:t>
            </a:r>
            <a:endParaRPr lang="en-AU"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89031" cy="6966773"/>
          </a:xfrm>
          <a:prstGeom prst="rect">
            <a:avLst/>
          </a:prstGeom>
        </p:spPr>
      </p:pic>
      <p:pic>
        <p:nvPicPr>
          <p:cNvPr id="1026" name="image001.png@01DB03A3.B22085B0">
            <a:extLst>
              <a:ext uri="{FF2B5EF4-FFF2-40B4-BE49-F238E27FC236}">
                <a16:creationId xmlns:a16="http://schemas.microsoft.com/office/drawing/2014/main" id="{E8620CA4-9B83-B30A-F73E-BD84A3A41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984"/>
          <a:stretch/>
        </p:blipFill>
        <p:spPr bwMode="auto">
          <a:xfrm>
            <a:off x="2041334" y="1412776"/>
            <a:ext cx="6869402" cy="449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955A15-30AC-1EAB-D5EA-DEA30AF53420}"/>
              </a:ext>
            </a:extLst>
          </p:cNvPr>
          <p:cNvSpPr txBox="1"/>
          <p:nvPr/>
        </p:nvSpPr>
        <p:spPr>
          <a:xfrm>
            <a:off x="2411760" y="729586"/>
            <a:ext cx="6336703" cy="449547"/>
          </a:xfrm>
          <a:prstGeom prst="rect">
            <a:avLst/>
          </a:prstGeom>
          <a:noFill/>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ENV Solutions’ journey</a:t>
            </a:r>
          </a:p>
        </p:txBody>
      </p:sp>
    </p:spTree>
    <p:extLst>
      <p:ext uri="{BB962C8B-B14F-4D97-AF65-F5344CB8AC3E}">
        <p14:creationId xmlns:p14="http://schemas.microsoft.com/office/powerpoint/2010/main" val="3549949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78" y="3747229"/>
            <a:ext cx="7776863" cy="830997"/>
          </a:xfrm>
          <a:prstGeom prst="rect">
            <a:avLst/>
          </a:prstGeom>
        </p:spPr>
        <p:txBody>
          <a:bodyPr wrap="square">
            <a:spAutoFit/>
          </a:bodyPr>
          <a:lstStyle/>
          <a:p>
            <a:pPr algn="ctr"/>
            <a:r>
              <a:rPr lang="en-AU" sz="2400" dirty="0">
                <a:solidFill>
                  <a:schemeClr val="tx2">
                    <a:lumMod val="75000"/>
                  </a:schemeClr>
                </a:solidFill>
                <a:latin typeface="Arial Black" panose="020B0A04020102020204" pitchFamily="34" charset="0"/>
                <a:cs typeface="Arial" panose="020B0604020202020204" pitchFamily="34" charset="0"/>
              </a:rPr>
              <a:t>Say hello to your new 2014</a:t>
            </a:r>
            <a:br>
              <a:rPr lang="en-AU" sz="2400" dirty="0">
                <a:solidFill>
                  <a:schemeClr val="tx2">
                    <a:lumMod val="75000"/>
                  </a:schemeClr>
                </a:solidFill>
                <a:latin typeface="Arial Black" panose="020B0A04020102020204" pitchFamily="34" charset="0"/>
                <a:cs typeface="Arial" panose="020B0604020202020204" pitchFamily="34" charset="0"/>
              </a:rPr>
            </a:br>
            <a:r>
              <a:rPr lang="en-AU" sz="2400" dirty="0">
                <a:solidFill>
                  <a:schemeClr val="bg1"/>
                </a:solidFill>
                <a:latin typeface="Arial Black" panose="020B0A04020102020204" pitchFamily="34" charset="0"/>
                <a:cs typeface="Arial" panose="020B0604020202020204" pitchFamily="34" charset="0"/>
              </a:rPr>
              <a:t>Business document</a:t>
            </a:r>
            <a:endParaRPr lang="en-AU" sz="24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6" y="-108773"/>
            <a:ext cx="9289031" cy="6966773"/>
          </a:xfrm>
          <a:prstGeom prst="rect">
            <a:avLst/>
          </a:prstGeom>
        </p:spPr>
      </p:pic>
      <p:sp>
        <p:nvSpPr>
          <p:cNvPr id="6" name="TextBox 5">
            <a:extLst>
              <a:ext uri="{FF2B5EF4-FFF2-40B4-BE49-F238E27FC236}">
                <a16:creationId xmlns:a16="http://schemas.microsoft.com/office/drawing/2014/main" id="{848D8894-5B31-35B0-B12D-4B0A634E4B8E}"/>
              </a:ext>
            </a:extLst>
          </p:cNvPr>
          <p:cNvSpPr txBox="1"/>
          <p:nvPr/>
        </p:nvSpPr>
        <p:spPr>
          <a:xfrm>
            <a:off x="3203848" y="908720"/>
            <a:ext cx="3024336" cy="449547"/>
          </a:xfrm>
          <a:prstGeom prst="rect">
            <a:avLst/>
          </a:prstGeom>
          <a:noFill/>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James’ tips</a:t>
            </a:r>
          </a:p>
        </p:txBody>
      </p:sp>
      <p:sp>
        <p:nvSpPr>
          <p:cNvPr id="2" name="TextBox 1">
            <a:extLst>
              <a:ext uri="{FF2B5EF4-FFF2-40B4-BE49-F238E27FC236}">
                <a16:creationId xmlns:a16="http://schemas.microsoft.com/office/drawing/2014/main" id="{697C691C-AB68-E02F-376D-92F93E576BD9}"/>
              </a:ext>
            </a:extLst>
          </p:cNvPr>
          <p:cNvSpPr txBox="1"/>
          <p:nvPr/>
        </p:nvSpPr>
        <p:spPr>
          <a:xfrm>
            <a:off x="575557" y="2039069"/>
            <a:ext cx="8136904" cy="2462213"/>
          </a:xfrm>
          <a:prstGeom prst="rect">
            <a:avLst/>
          </a:prstGeom>
          <a:noFill/>
        </p:spPr>
        <p:txBody>
          <a:bodyPr wrap="square" rtlCol="0">
            <a:spAutoFit/>
          </a:bodyPr>
          <a:lstStyle/>
          <a:p>
            <a:pPr marL="342900" indent="-342900">
              <a:spcBef>
                <a:spcPts val="600"/>
              </a:spcBef>
              <a:buClr>
                <a:srgbClr val="00B050"/>
              </a:buClr>
              <a:buSzPct val="87000"/>
              <a:buFont typeface="Wingdings" panose="05000000000000000000" pitchFamily="2" charset="2"/>
              <a:buChar char="Ø"/>
            </a:pPr>
            <a:r>
              <a:rPr lang="en-AU" sz="2400" b="1" dirty="0">
                <a:solidFill>
                  <a:srgbClr val="0070C0"/>
                </a:solidFill>
                <a:latin typeface="Arial" panose="020B0604020202020204" pitchFamily="34" charset="0"/>
                <a:cs typeface="Arial" panose="020B0604020202020204" pitchFamily="34" charset="0"/>
              </a:rPr>
              <a:t>Allocate time: </a:t>
            </a:r>
            <a:r>
              <a:rPr lang="en-AU" sz="2400" dirty="0">
                <a:solidFill>
                  <a:srgbClr val="0070C0"/>
                </a:solidFill>
                <a:latin typeface="Arial" panose="020B0604020202020204" pitchFamily="34" charset="0"/>
                <a:cs typeface="Arial" panose="020B0604020202020204" pitchFamily="34" charset="0"/>
              </a:rPr>
              <a:t>dedicate focused time – rushing leads to overlooked details</a:t>
            </a:r>
          </a:p>
          <a:p>
            <a:pPr marL="342900" indent="-342900">
              <a:spcBef>
                <a:spcPts val="600"/>
              </a:spcBef>
              <a:buClr>
                <a:srgbClr val="00B050"/>
              </a:buClr>
              <a:buSzPct val="87000"/>
              <a:buFont typeface="Wingdings" panose="05000000000000000000" pitchFamily="2" charset="2"/>
              <a:buChar char="Ø"/>
            </a:pPr>
            <a:r>
              <a:rPr lang="en-AU" sz="2400" b="1" dirty="0">
                <a:solidFill>
                  <a:srgbClr val="0070C0"/>
                </a:solidFill>
                <a:latin typeface="Arial" panose="020B0604020202020204" pitchFamily="34" charset="0"/>
                <a:cs typeface="Arial" panose="020B0604020202020204" pitchFamily="34" charset="0"/>
              </a:rPr>
              <a:t>Seek assistance: </a:t>
            </a:r>
            <a:r>
              <a:rPr lang="en-AU" sz="2400" dirty="0">
                <a:solidFill>
                  <a:srgbClr val="0070C0"/>
                </a:solidFill>
                <a:latin typeface="Arial" panose="020B0604020202020204" pitchFamily="34" charset="0"/>
                <a:cs typeface="Arial" panose="020B0604020202020204" pitchFamily="34" charset="0"/>
              </a:rPr>
              <a:t>involve your team or an outsider for fresh perspectives and proofreading</a:t>
            </a:r>
          </a:p>
          <a:p>
            <a:pPr marL="342900" indent="-342900">
              <a:spcBef>
                <a:spcPts val="600"/>
              </a:spcBef>
              <a:buClr>
                <a:srgbClr val="00B050"/>
              </a:buClr>
              <a:buSzPct val="87000"/>
              <a:buFont typeface="Wingdings" panose="05000000000000000000" pitchFamily="2" charset="2"/>
              <a:buChar char="Ø"/>
            </a:pPr>
            <a:r>
              <a:rPr lang="en-AU" sz="2400" b="1" dirty="0">
                <a:solidFill>
                  <a:srgbClr val="0070C0"/>
                </a:solidFill>
                <a:latin typeface="Arial" panose="020B0604020202020204" pitchFamily="34" charset="0"/>
                <a:cs typeface="Arial" panose="020B0604020202020204" pitchFamily="34" charset="0"/>
              </a:rPr>
              <a:t>Leverage AI Tools: </a:t>
            </a:r>
            <a:r>
              <a:rPr lang="en-AU" sz="2400" dirty="0" err="1">
                <a:solidFill>
                  <a:srgbClr val="0070C0"/>
                </a:solidFill>
                <a:latin typeface="Arial" panose="020B0604020202020204" pitchFamily="34" charset="0"/>
                <a:cs typeface="Arial" panose="020B0604020202020204" pitchFamily="34" charset="0"/>
              </a:rPr>
              <a:t>eg</a:t>
            </a:r>
            <a:r>
              <a:rPr lang="en-AU" sz="2400" dirty="0">
                <a:solidFill>
                  <a:srgbClr val="0070C0"/>
                </a:solidFill>
                <a:latin typeface="Arial" panose="020B0604020202020204" pitchFamily="34" charset="0"/>
                <a:cs typeface="Arial" panose="020B0604020202020204" pitchFamily="34" charset="0"/>
              </a:rPr>
              <a:t> </a:t>
            </a:r>
            <a:r>
              <a:rPr lang="en-AU" sz="2400" dirty="0" err="1">
                <a:solidFill>
                  <a:srgbClr val="0070C0"/>
                </a:solidFill>
                <a:latin typeface="Arial" panose="020B0604020202020204" pitchFamily="34" charset="0"/>
                <a:cs typeface="Arial" panose="020B0604020202020204" pitchFamily="34" charset="0"/>
              </a:rPr>
              <a:t>ChatGP</a:t>
            </a:r>
            <a:r>
              <a:rPr lang="en-AU" sz="2400" dirty="0">
                <a:solidFill>
                  <a:srgbClr val="0070C0"/>
                </a:solidFill>
                <a:latin typeface="Arial" panose="020B0604020202020204" pitchFamily="34" charset="0"/>
                <a:cs typeface="Arial" panose="020B0604020202020204" pitchFamily="34" charset="0"/>
              </a:rPr>
              <a:t> can help BUT humanize it!</a:t>
            </a:r>
          </a:p>
        </p:txBody>
      </p:sp>
    </p:spTree>
    <p:extLst>
      <p:ext uri="{BB962C8B-B14F-4D97-AF65-F5344CB8AC3E}">
        <p14:creationId xmlns:p14="http://schemas.microsoft.com/office/powerpoint/2010/main" val="11244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3" y="-108773"/>
            <a:ext cx="9289030" cy="6966773"/>
          </a:xfrm>
          <a:prstGeom prst="rect">
            <a:avLst/>
          </a:prstGeom>
        </p:spPr>
      </p:pic>
      <p:sp>
        <p:nvSpPr>
          <p:cNvPr id="9" name="TextBox 8"/>
          <p:cNvSpPr txBox="1"/>
          <p:nvPr/>
        </p:nvSpPr>
        <p:spPr>
          <a:xfrm>
            <a:off x="576063" y="1247917"/>
            <a:ext cx="8136904" cy="2985433"/>
          </a:xfrm>
          <a:prstGeom prst="rect">
            <a:avLst/>
          </a:prstGeom>
          <a:noFill/>
        </p:spPr>
        <p:txBody>
          <a:bodyPr wrap="square" rtlCol="0">
            <a:spAutoFit/>
          </a:bodyPr>
          <a:lstStyle/>
          <a:p>
            <a:pPr marL="342900" indent="-3429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Join LCC’s </a:t>
            </a:r>
            <a:r>
              <a:rPr lang="en-AU" sz="2400" b="1" dirty="0">
                <a:solidFill>
                  <a:srgbClr val="0070C0"/>
                </a:solidFill>
                <a:latin typeface="Arial" panose="020B0604020202020204" pitchFamily="34" charset="0"/>
                <a:cs typeface="Arial" panose="020B0604020202020204" pitchFamily="34" charset="0"/>
              </a:rPr>
              <a:t>GRANTGURU Hub</a:t>
            </a:r>
          </a:p>
          <a:p>
            <a:pPr marL="800100" lvl="1" indent="-3429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Lismore City Council website</a:t>
            </a:r>
          </a:p>
          <a:p>
            <a:pPr marL="800100" lvl="1" indent="-342900">
              <a:spcBef>
                <a:spcPts val="600"/>
              </a:spcBef>
              <a:buClr>
                <a:srgbClr val="00B050"/>
              </a:buClr>
              <a:buSzPct val="87000"/>
              <a:buFont typeface="Wingdings" panose="05000000000000000000" pitchFamily="2" charset="2"/>
              <a:buChar char="v"/>
            </a:pPr>
            <a:r>
              <a:rPr lang="en-AU" sz="2400" dirty="0">
                <a:latin typeface="Arial" panose="020B0604020202020204" pitchFamily="34" charset="0"/>
                <a:cs typeface="Arial" panose="020B0604020202020204" pitchFamily="34" charset="0"/>
                <a:hlinkClick r:id="rId3"/>
              </a:rPr>
              <a:t>https://www.lismore.nsw.gov.au/Business/Business-support/Business-grants</a:t>
            </a:r>
            <a:endParaRPr lang="en-AU" sz="2400" dirty="0">
              <a:latin typeface="Arial" panose="020B0604020202020204" pitchFamily="34" charset="0"/>
              <a:cs typeface="Arial" panose="020B0604020202020204" pitchFamily="34" charset="0"/>
            </a:endParaRPr>
          </a:p>
          <a:p>
            <a:pPr marL="800100" lvl="1" indent="-3429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Explore current grant opportunities and register for alerts at the </a:t>
            </a:r>
            <a:r>
              <a:rPr lang="en-AU" sz="2400" b="0" i="0" u="sng" dirty="0">
                <a:solidFill>
                  <a:srgbClr val="002142"/>
                </a:solidFill>
                <a:effectLst/>
                <a:latin typeface="Montserrat" panose="00000500000000000000" pitchFamily="2" charset="0"/>
                <a:hlinkClick r:id="rId4"/>
              </a:rPr>
              <a:t>Lismore Grants Hub</a:t>
            </a:r>
            <a:r>
              <a:rPr lang="en-AU" sz="2400" b="0" i="0" dirty="0">
                <a:solidFill>
                  <a:srgbClr val="141414"/>
                </a:solidFill>
                <a:effectLst/>
                <a:latin typeface="Montserrat" panose="00000500000000000000" pitchFamily="2" charset="0"/>
              </a:rPr>
              <a:t>.</a:t>
            </a:r>
          </a:p>
          <a:p>
            <a:pPr lvl="1">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sp>
        <p:nvSpPr>
          <p:cNvPr id="10" name="Rectangle 9"/>
          <p:cNvSpPr/>
          <p:nvPr/>
        </p:nvSpPr>
        <p:spPr>
          <a:xfrm>
            <a:off x="2483768" y="678680"/>
            <a:ext cx="7776864" cy="449547"/>
          </a:xfrm>
          <a:prstGeom prst="rect">
            <a:avLst/>
          </a:prstGeom>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GRANTGURU</a:t>
            </a:r>
            <a:endParaRPr lang="en-AU" sz="2800" b="1" kern="1400" dirty="0">
              <a:solidFill>
                <a:schemeClr val="bg1">
                  <a:lumMod val="50000"/>
                </a:schemeClr>
              </a:solidFill>
              <a:latin typeface="Arial" panose="020B0604020202020204" pitchFamily="34" charset="0"/>
              <a:ea typeface="Times New Roman"/>
              <a:cs typeface="Calibri"/>
            </a:endParaRPr>
          </a:p>
        </p:txBody>
      </p:sp>
      <p:pic>
        <p:nvPicPr>
          <p:cNvPr id="3" name="Picture 2">
            <a:extLst>
              <a:ext uri="{FF2B5EF4-FFF2-40B4-BE49-F238E27FC236}">
                <a16:creationId xmlns:a16="http://schemas.microsoft.com/office/drawing/2014/main" id="{ACFBC0DF-92C1-3119-D531-5BD272CD0A73}"/>
              </a:ext>
            </a:extLst>
          </p:cNvPr>
          <p:cNvPicPr>
            <a:picLocks noChangeAspect="1"/>
          </p:cNvPicPr>
          <p:nvPr/>
        </p:nvPicPr>
        <p:blipFill>
          <a:blip r:embed="rId5"/>
          <a:stretch>
            <a:fillRect/>
          </a:stretch>
        </p:blipFill>
        <p:spPr>
          <a:xfrm>
            <a:off x="2952326" y="4005064"/>
            <a:ext cx="2636912" cy="2636912"/>
          </a:xfrm>
          <a:prstGeom prst="rect">
            <a:avLst/>
          </a:prstGeom>
        </p:spPr>
      </p:pic>
    </p:spTree>
    <p:extLst>
      <p:ext uri="{BB962C8B-B14F-4D97-AF65-F5344CB8AC3E}">
        <p14:creationId xmlns:p14="http://schemas.microsoft.com/office/powerpoint/2010/main" val="1250029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773"/>
            <a:ext cx="9289030" cy="6966773"/>
          </a:xfrm>
          <a:prstGeom prst="rect">
            <a:avLst/>
          </a:prstGeom>
        </p:spPr>
      </p:pic>
      <p:sp>
        <p:nvSpPr>
          <p:cNvPr id="5" name="Rectangle 4"/>
          <p:cNvSpPr/>
          <p:nvPr/>
        </p:nvSpPr>
        <p:spPr>
          <a:xfrm>
            <a:off x="1745685" y="692696"/>
            <a:ext cx="5724636" cy="414537"/>
          </a:xfrm>
          <a:prstGeom prst="rect">
            <a:avLst/>
          </a:prstGeom>
        </p:spPr>
        <p:txBody>
          <a:bodyPr wrap="square">
            <a:spAutoFit/>
          </a:bodyPr>
          <a:lstStyle/>
          <a:p>
            <a:pPr>
              <a:lnSpc>
                <a:spcPts val="2500"/>
              </a:lnSpc>
            </a:pPr>
            <a:endParaRPr lang="en-AU" sz="2800" b="1" kern="1400" dirty="0">
              <a:solidFill>
                <a:schemeClr val="bg1">
                  <a:lumMod val="50000"/>
                </a:schemeClr>
              </a:solidFill>
              <a:latin typeface="Arial" panose="020B0604020202020204" pitchFamily="34" charset="0"/>
              <a:ea typeface="Times New Roman"/>
              <a:cs typeface="Calibri"/>
            </a:endParaRPr>
          </a:p>
        </p:txBody>
      </p:sp>
      <p:pic>
        <p:nvPicPr>
          <p:cNvPr id="3" name="Picture 2">
            <a:extLst>
              <a:ext uri="{FF2B5EF4-FFF2-40B4-BE49-F238E27FC236}">
                <a16:creationId xmlns:a16="http://schemas.microsoft.com/office/drawing/2014/main" id="{9C2E8A35-8743-C0A2-2091-EFC2632F0465}"/>
              </a:ext>
            </a:extLst>
          </p:cNvPr>
          <p:cNvPicPr>
            <a:picLocks noChangeAspect="1"/>
          </p:cNvPicPr>
          <p:nvPr/>
        </p:nvPicPr>
        <p:blipFill>
          <a:blip r:embed="rId3"/>
          <a:stretch>
            <a:fillRect/>
          </a:stretch>
        </p:blipFill>
        <p:spPr>
          <a:xfrm>
            <a:off x="138814" y="1285953"/>
            <a:ext cx="9005186" cy="5383952"/>
          </a:xfrm>
          <a:prstGeom prst="rect">
            <a:avLst/>
          </a:prstGeom>
        </p:spPr>
      </p:pic>
      <p:sp>
        <p:nvSpPr>
          <p:cNvPr id="4" name="Oval 3">
            <a:extLst>
              <a:ext uri="{FF2B5EF4-FFF2-40B4-BE49-F238E27FC236}">
                <a16:creationId xmlns:a16="http://schemas.microsoft.com/office/drawing/2014/main" id="{7C9DFCC2-58D9-FC13-A207-EFE1360A22B7}"/>
              </a:ext>
            </a:extLst>
          </p:cNvPr>
          <p:cNvSpPr/>
          <p:nvPr/>
        </p:nvSpPr>
        <p:spPr>
          <a:xfrm>
            <a:off x="207005" y="2560718"/>
            <a:ext cx="3672408" cy="9144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w="57150">
                <a:solidFill>
                  <a:schemeClr val="tx1"/>
                </a:solidFill>
              </a:ln>
            </a:endParaRPr>
          </a:p>
        </p:txBody>
      </p:sp>
      <p:sp>
        <p:nvSpPr>
          <p:cNvPr id="6" name="Oval 5">
            <a:extLst>
              <a:ext uri="{FF2B5EF4-FFF2-40B4-BE49-F238E27FC236}">
                <a16:creationId xmlns:a16="http://schemas.microsoft.com/office/drawing/2014/main" id="{B99470DC-C4F5-1FB9-994A-8A410E914AFD}"/>
              </a:ext>
            </a:extLst>
          </p:cNvPr>
          <p:cNvSpPr/>
          <p:nvPr/>
        </p:nvSpPr>
        <p:spPr>
          <a:xfrm>
            <a:off x="4283968" y="1171143"/>
            <a:ext cx="1728192" cy="43796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n w="57150">
                <a:solidFill>
                  <a:schemeClr val="tx1"/>
                </a:solidFill>
              </a:ln>
            </a:endParaRPr>
          </a:p>
        </p:txBody>
      </p:sp>
      <p:sp>
        <p:nvSpPr>
          <p:cNvPr id="9" name="Oval 8">
            <a:extLst>
              <a:ext uri="{FF2B5EF4-FFF2-40B4-BE49-F238E27FC236}">
                <a16:creationId xmlns:a16="http://schemas.microsoft.com/office/drawing/2014/main" id="{80272083-1F90-F31C-30FC-410C025A99D3}"/>
              </a:ext>
            </a:extLst>
          </p:cNvPr>
          <p:cNvSpPr/>
          <p:nvPr/>
        </p:nvSpPr>
        <p:spPr>
          <a:xfrm rot="16200000">
            <a:off x="5580114" y="3140967"/>
            <a:ext cx="2520280" cy="9361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n w="57150">
                <a:solidFill>
                  <a:schemeClr val="tx1"/>
                </a:solidFill>
              </a:ln>
            </a:endParaRPr>
          </a:p>
        </p:txBody>
      </p:sp>
    </p:spTree>
    <p:extLst>
      <p:ext uri="{BB962C8B-B14F-4D97-AF65-F5344CB8AC3E}">
        <p14:creationId xmlns:p14="http://schemas.microsoft.com/office/powerpoint/2010/main" val="329917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773"/>
            <a:ext cx="9289030" cy="6966773"/>
          </a:xfrm>
          <a:prstGeom prst="rect">
            <a:avLst/>
          </a:prstGeom>
        </p:spPr>
      </p:pic>
      <p:sp>
        <p:nvSpPr>
          <p:cNvPr id="9" name="TextBox 8"/>
          <p:cNvSpPr txBox="1"/>
          <p:nvPr/>
        </p:nvSpPr>
        <p:spPr>
          <a:xfrm>
            <a:off x="147667" y="1159079"/>
            <a:ext cx="8168749" cy="1277273"/>
          </a:xfrm>
          <a:prstGeom prst="rect">
            <a:avLst/>
          </a:prstGeom>
          <a:noFill/>
        </p:spPr>
        <p:txBody>
          <a:bodyPr wrap="square" rtlCol="0">
            <a:spAutoFit/>
          </a:bodyPr>
          <a:lstStyle/>
          <a:p>
            <a:pPr marL="342900" indent="-3429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Subscribe to LCC’s Business News</a:t>
            </a:r>
          </a:p>
          <a:p>
            <a:pPr marL="800100" lvl="1" indent="-342900">
              <a:spcBef>
                <a:spcPts val="600"/>
              </a:spcBef>
              <a:buClr>
                <a:srgbClr val="00B050"/>
              </a:buClr>
              <a:buSzPct val="87000"/>
              <a:buFont typeface="Wingdings" panose="05000000000000000000" pitchFamily="2" charset="2"/>
              <a:buChar char="v"/>
            </a:pPr>
            <a:r>
              <a:rPr lang="en-AU" sz="2400" dirty="0">
                <a:latin typeface="Arial" panose="020B0604020202020204" pitchFamily="34" charset="0"/>
                <a:cs typeface="Arial" panose="020B0604020202020204" pitchFamily="34" charset="0"/>
                <a:hlinkClick r:id="rId3"/>
              </a:rPr>
              <a:t>https://www.lismore.nsw.gov.au/Business/Business-support/Business-newsletters</a:t>
            </a:r>
            <a:endParaRPr lang="en-AU" sz="2400" dirty="0">
              <a:latin typeface="Arial" panose="020B0604020202020204" pitchFamily="34" charset="0"/>
              <a:cs typeface="Arial" panose="020B0604020202020204" pitchFamily="34" charset="0"/>
            </a:endParaRPr>
          </a:p>
        </p:txBody>
      </p:sp>
      <p:sp>
        <p:nvSpPr>
          <p:cNvPr id="10" name="Rectangle 9"/>
          <p:cNvSpPr/>
          <p:nvPr/>
        </p:nvSpPr>
        <p:spPr>
          <a:xfrm>
            <a:off x="1187624" y="692696"/>
            <a:ext cx="7776864" cy="449547"/>
          </a:xfrm>
          <a:prstGeom prst="rect">
            <a:avLst/>
          </a:prstGeom>
        </p:spPr>
        <p:txBody>
          <a:bodyPr wrap="square">
            <a:spAutoFit/>
          </a:bodyPr>
          <a:lstStyle/>
          <a:p>
            <a:pPr algn="ct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We’re here to help!</a:t>
            </a:r>
          </a:p>
        </p:txBody>
      </p:sp>
      <p:pic>
        <p:nvPicPr>
          <p:cNvPr id="2" name="Picture 2">
            <a:extLst>
              <a:ext uri="{FF2B5EF4-FFF2-40B4-BE49-F238E27FC236}">
                <a16:creationId xmlns:a16="http://schemas.microsoft.com/office/drawing/2014/main" id="{C6F445E3-CF5F-412E-8A9D-C98B1EF7E0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52" t="22700" r="4629" b="13251"/>
          <a:stretch/>
        </p:blipFill>
        <p:spPr bwMode="auto">
          <a:xfrm>
            <a:off x="5831540" y="2564904"/>
            <a:ext cx="3443698" cy="43015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9E9EB2-65B0-6AE5-0D84-3B7C38295FB6}"/>
              </a:ext>
            </a:extLst>
          </p:cNvPr>
          <p:cNvSpPr txBox="1"/>
          <p:nvPr/>
        </p:nvSpPr>
        <p:spPr>
          <a:xfrm>
            <a:off x="362534" y="2939608"/>
            <a:ext cx="5146238" cy="2985433"/>
          </a:xfrm>
          <a:prstGeom prst="rect">
            <a:avLst/>
          </a:prstGeom>
          <a:noFill/>
        </p:spPr>
        <p:txBody>
          <a:bodyPr wrap="square" rtlCol="0">
            <a:spAutoFit/>
          </a:bodyPr>
          <a:lstStyle/>
          <a:p>
            <a:pPr marL="342900" indent="-342900">
              <a:spcBef>
                <a:spcPts val="600"/>
              </a:spcBef>
              <a:buClr>
                <a:srgbClr val="00B050"/>
              </a:buClr>
              <a:buSzPct val="87000"/>
              <a:buFont typeface="Wingdings" panose="05000000000000000000" pitchFamily="2" charset="2"/>
              <a:buChar char="Ø"/>
            </a:pPr>
            <a:r>
              <a:rPr lang="en-AU" sz="2400" dirty="0">
                <a:solidFill>
                  <a:srgbClr val="0070C0"/>
                </a:solidFill>
                <a:latin typeface="Arial" panose="020B0604020202020204" pitchFamily="34" charset="0"/>
                <a:cs typeface="Arial" panose="020B0604020202020204" pitchFamily="34" charset="0"/>
              </a:rPr>
              <a:t>Letters of support from Council</a:t>
            </a:r>
          </a:p>
          <a:p>
            <a:pPr marL="800100" lvl="2" indent="-3429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when projects align with operational plans, Policies Strategies</a:t>
            </a:r>
          </a:p>
          <a:p>
            <a:pPr marL="800100" lvl="2" indent="-342900">
              <a:spcBef>
                <a:spcPts val="600"/>
              </a:spcBef>
              <a:buClr>
                <a:srgbClr val="00B050"/>
              </a:buClr>
              <a:buSzPct val="87000"/>
              <a:buFont typeface="Wingdings" panose="05000000000000000000" pitchFamily="2" charset="2"/>
              <a:buChar char="v"/>
            </a:pPr>
            <a:r>
              <a:rPr lang="en-AU" sz="2400" dirty="0">
                <a:solidFill>
                  <a:srgbClr val="0070C0"/>
                </a:solidFill>
                <a:latin typeface="Arial" panose="020B0604020202020204" pitchFamily="34" charset="0"/>
                <a:cs typeface="Arial" panose="020B0604020202020204" pitchFamily="34" charset="0"/>
              </a:rPr>
              <a:t>notice is required</a:t>
            </a:r>
          </a:p>
          <a:p>
            <a:pPr marL="800100" lvl="1" indent="-342900">
              <a:spcBef>
                <a:spcPts val="600"/>
              </a:spcBef>
              <a:buClr>
                <a:srgbClr val="00B050"/>
              </a:buClr>
              <a:buSzPct val="87000"/>
              <a:buFont typeface="Wingdings" panose="05000000000000000000" pitchFamily="2" charset="2"/>
              <a:buChar char="v"/>
            </a:pPr>
            <a:r>
              <a:rPr lang="en-AU" sz="2400" dirty="0">
                <a:latin typeface="Arial" panose="020B0604020202020204" pitchFamily="34" charset="0"/>
                <a:cs typeface="Arial" panose="020B0604020202020204" pitchFamily="34" charset="0"/>
                <a:hlinkClick r:id="rId5"/>
              </a:rPr>
              <a:t>business@lismore.nsw.gov.au</a:t>
            </a:r>
            <a:endParaRPr lang="en-AU" sz="2400" dirty="0">
              <a:latin typeface="Arial" panose="020B0604020202020204" pitchFamily="34" charset="0"/>
              <a:cs typeface="Arial" panose="020B0604020202020204" pitchFamily="34" charset="0"/>
            </a:endParaRPr>
          </a:p>
          <a:p>
            <a:pPr>
              <a:spcBef>
                <a:spcPts val="600"/>
              </a:spcBef>
              <a:buClr>
                <a:srgbClr val="00B050"/>
              </a:buClr>
              <a:buSzPct val="87000"/>
            </a:pP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5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87"/>
            <a:ext cx="9289030" cy="6966773"/>
          </a:xfrm>
          <a:prstGeom prst="rect">
            <a:avLst/>
          </a:prstGeom>
        </p:spPr>
      </p:pic>
      <p:sp>
        <p:nvSpPr>
          <p:cNvPr id="5" name="Rectangle 4"/>
          <p:cNvSpPr/>
          <p:nvPr/>
        </p:nvSpPr>
        <p:spPr>
          <a:xfrm>
            <a:off x="3061799" y="636202"/>
            <a:ext cx="3382409" cy="449547"/>
          </a:xfrm>
          <a:prstGeom prst="rect">
            <a:avLst/>
          </a:prstGeom>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Questions?</a:t>
            </a:r>
            <a:endParaRPr lang="en-AU" sz="2800" b="1" kern="1400" dirty="0">
              <a:solidFill>
                <a:schemeClr val="bg1">
                  <a:lumMod val="50000"/>
                </a:schemeClr>
              </a:solidFill>
              <a:latin typeface="Arial" panose="020B0604020202020204" pitchFamily="34" charset="0"/>
              <a:ea typeface="Times New Roman"/>
              <a:cs typeface="Calibri"/>
            </a:endParaRPr>
          </a:p>
        </p:txBody>
      </p:sp>
      <p:sp>
        <p:nvSpPr>
          <p:cNvPr id="2" name="TextBox 1">
            <a:extLst>
              <a:ext uri="{FF2B5EF4-FFF2-40B4-BE49-F238E27FC236}">
                <a16:creationId xmlns:a16="http://schemas.microsoft.com/office/drawing/2014/main" id="{B9DAEC3F-4899-99DD-D50A-CBB288B55E40}"/>
              </a:ext>
            </a:extLst>
          </p:cNvPr>
          <p:cNvSpPr txBox="1"/>
          <p:nvPr/>
        </p:nvSpPr>
        <p:spPr>
          <a:xfrm>
            <a:off x="669199" y="4919028"/>
            <a:ext cx="8167605" cy="923330"/>
          </a:xfrm>
          <a:prstGeom prst="rect">
            <a:avLst/>
          </a:prstGeom>
          <a:noFill/>
        </p:spPr>
        <p:txBody>
          <a:bodyPr wrap="square" rtlCol="0">
            <a:spAutoFit/>
          </a:bodyPr>
          <a:lstStyle/>
          <a:p>
            <a:pPr algn="ctr">
              <a:buClr>
                <a:srgbClr val="00B050"/>
              </a:buClr>
              <a:buSzPct val="87000"/>
            </a:pPr>
            <a:r>
              <a:rPr lang="en-AU" b="0" i="1" dirty="0">
                <a:effectLst/>
                <a:latin typeface="Arial" panose="020B0604020202020204" pitchFamily="34" charset="0"/>
                <a:cs typeface="Arial" panose="020B0604020202020204" pitchFamily="34" charset="0"/>
              </a:rPr>
              <a:t>With each grant application there is new wisdom and new lessons learned. Whether funded or denied, it serves to make our next application </a:t>
            </a:r>
          </a:p>
          <a:p>
            <a:pPr algn="ctr">
              <a:buClr>
                <a:srgbClr val="00B050"/>
              </a:buClr>
              <a:buSzPct val="87000"/>
            </a:pPr>
            <a:r>
              <a:rPr lang="en-AU" b="0" i="1" dirty="0">
                <a:effectLst/>
                <a:latin typeface="Arial" panose="020B0604020202020204" pitchFamily="34" charset="0"/>
                <a:cs typeface="Arial" panose="020B0604020202020204" pitchFamily="34" charset="0"/>
              </a:rPr>
              <a:t>that much stronger!</a:t>
            </a:r>
            <a:endParaRPr lang="en-AU" i="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7B39EFA-64DB-C8D1-5729-31D0202BF13C}"/>
              </a:ext>
            </a:extLst>
          </p:cNvPr>
          <p:cNvSpPr txBox="1"/>
          <p:nvPr/>
        </p:nvSpPr>
        <p:spPr>
          <a:xfrm>
            <a:off x="2556283" y="3290451"/>
            <a:ext cx="4176464" cy="461665"/>
          </a:xfrm>
          <a:prstGeom prst="rect">
            <a:avLst/>
          </a:prstGeom>
          <a:noFill/>
        </p:spPr>
        <p:txBody>
          <a:bodyPr wrap="square" rtlCol="0">
            <a:spAutoFit/>
          </a:bodyPr>
          <a:lstStyle/>
          <a:p>
            <a:pPr>
              <a:spcBef>
                <a:spcPts val="600"/>
              </a:spcBef>
              <a:buClr>
                <a:srgbClr val="00B050"/>
              </a:buClr>
              <a:buSzPct val="87000"/>
            </a:pPr>
            <a:r>
              <a:rPr lang="en-AU" sz="2400" dirty="0">
                <a:solidFill>
                  <a:srgbClr val="0070C0"/>
                </a:solidFill>
                <a:latin typeface="Arial" panose="020B0604020202020204" pitchFamily="34" charset="0"/>
                <a:cs typeface="Arial" panose="020B0604020202020204" pitchFamily="34" charset="0"/>
              </a:rPr>
              <a:t>Thank you for participating!</a:t>
            </a:r>
            <a:endParaRPr lang="en-AU"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D258991-CBA0-BEA3-AF2D-A49F4ACE7502}"/>
              </a:ext>
            </a:extLst>
          </p:cNvPr>
          <p:cNvPicPr>
            <a:picLocks noChangeAspect="1"/>
          </p:cNvPicPr>
          <p:nvPr/>
        </p:nvPicPr>
        <p:blipFill>
          <a:blip r:embed="rId3"/>
          <a:stretch>
            <a:fillRect/>
          </a:stretch>
        </p:blipFill>
        <p:spPr>
          <a:xfrm>
            <a:off x="799402" y="1903600"/>
            <a:ext cx="7907197" cy="646232"/>
          </a:xfrm>
          <a:prstGeom prst="rect">
            <a:avLst/>
          </a:prstGeom>
        </p:spPr>
      </p:pic>
    </p:spTree>
    <p:extLst>
      <p:ext uri="{BB962C8B-B14F-4D97-AF65-F5344CB8AC3E}">
        <p14:creationId xmlns:p14="http://schemas.microsoft.com/office/powerpoint/2010/main" val="359127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 y="-54387"/>
            <a:ext cx="9289030" cy="6966773"/>
          </a:xfrm>
          <a:prstGeom prst="rect">
            <a:avLst/>
          </a:prstGeom>
        </p:spPr>
      </p:pic>
      <p:sp>
        <p:nvSpPr>
          <p:cNvPr id="5" name="Rectangle 4"/>
          <p:cNvSpPr/>
          <p:nvPr/>
        </p:nvSpPr>
        <p:spPr>
          <a:xfrm>
            <a:off x="2026787" y="414549"/>
            <a:ext cx="5724636" cy="449547"/>
          </a:xfrm>
          <a:prstGeom prst="rect">
            <a:avLst/>
          </a:prstGeom>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Nimbin Valley Diary</a:t>
            </a:r>
            <a:endParaRPr lang="en-AU" sz="2800" b="1" kern="1400" dirty="0">
              <a:solidFill>
                <a:schemeClr val="bg1">
                  <a:lumMod val="50000"/>
                </a:schemeClr>
              </a:solidFill>
              <a:latin typeface="Arial" panose="020B0604020202020204" pitchFamily="34" charset="0"/>
              <a:ea typeface="Times New Roman"/>
              <a:cs typeface="Calibri"/>
            </a:endParaRPr>
          </a:p>
        </p:txBody>
      </p:sp>
      <p:pic>
        <p:nvPicPr>
          <p:cNvPr id="3" name="Picture 2">
            <a:extLst>
              <a:ext uri="{FF2B5EF4-FFF2-40B4-BE49-F238E27FC236}">
                <a16:creationId xmlns:a16="http://schemas.microsoft.com/office/drawing/2014/main" id="{98217AE5-DB57-8655-FE30-61DD109CE4C4}"/>
              </a:ext>
            </a:extLst>
          </p:cNvPr>
          <p:cNvPicPr>
            <a:picLocks noChangeAspect="1"/>
          </p:cNvPicPr>
          <p:nvPr/>
        </p:nvPicPr>
        <p:blipFill rotWithShape="1">
          <a:blip r:embed="rId3"/>
          <a:srcRect l="2439" t="11491" r="2439"/>
          <a:stretch/>
        </p:blipFill>
        <p:spPr>
          <a:xfrm>
            <a:off x="1727683" y="1844824"/>
            <a:ext cx="5688633" cy="4172998"/>
          </a:xfrm>
          <a:prstGeom prst="rect">
            <a:avLst/>
          </a:prstGeom>
        </p:spPr>
      </p:pic>
      <p:pic>
        <p:nvPicPr>
          <p:cNvPr id="6" name="Picture 5">
            <a:extLst>
              <a:ext uri="{FF2B5EF4-FFF2-40B4-BE49-F238E27FC236}">
                <a16:creationId xmlns:a16="http://schemas.microsoft.com/office/drawing/2014/main" id="{8A932D03-1797-A67F-04BB-F2BE647C52D6}"/>
              </a:ext>
            </a:extLst>
          </p:cNvPr>
          <p:cNvPicPr>
            <a:picLocks noChangeAspect="1"/>
          </p:cNvPicPr>
          <p:nvPr/>
        </p:nvPicPr>
        <p:blipFill rotWithShape="1">
          <a:blip r:embed="rId4"/>
          <a:srcRect t="6407"/>
          <a:stretch/>
        </p:blipFill>
        <p:spPr>
          <a:xfrm>
            <a:off x="3419872" y="797727"/>
            <a:ext cx="1628571" cy="1051802"/>
          </a:xfrm>
          <a:prstGeom prst="rect">
            <a:avLst/>
          </a:prstGeom>
        </p:spPr>
      </p:pic>
    </p:spTree>
    <p:extLst>
      <p:ext uri="{BB962C8B-B14F-4D97-AF65-F5344CB8AC3E}">
        <p14:creationId xmlns:p14="http://schemas.microsoft.com/office/powerpoint/2010/main" val="163879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sto MT"/>
            </a:endParaRPr>
          </a:p>
        </p:txBody>
      </p:sp>
      <p:cxnSp>
        <p:nvCxnSpPr>
          <p:cNvPr id="11" name="Straight Connector 10"/>
          <p:cNvCxnSpPr>
            <a:cxnSpLocks noGrp="1" noRot="1" noChangeAspect="1" noMove="1" noResize="1" noEditPoints="1" noAdjustHandles="1" noChangeArrowheads="1" noChangeShapeType="1"/>
          </p:cNvCxnSpPr>
          <p:nvPr/>
        </p:nvCxnSpPr>
        <p:spPr>
          <a:xfrm>
            <a:off x="600075" y="4283703"/>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with low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887" y="4524108"/>
            <a:ext cx="4720226" cy="1057964"/>
          </a:xfrm>
          <a:prstGeom prst="rect">
            <a:avLst/>
          </a:prstGeom>
        </p:spPr>
      </p:pic>
      <p:sp>
        <p:nvSpPr>
          <p:cNvPr id="2" name="Title 1">
            <a:extLst>
              <a:ext uri="{FF2B5EF4-FFF2-40B4-BE49-F238E27FC236}">
                <a16:creationId xmlns:a16="http://schemas.microsoft.com/office/drawing/2014/main" id="{440A9FF7-E46E-A6AF-E195-B391D93B5550}"/>
              </a:ext>
            </a:extLst>
          </p:cNvPr>
          <p:cNvSpPr txBox="1"/>
          <p:nvPr/>
        </p:nvSpPr>
        <p:spPr>
          <a:xfrm>
            <a:off x="2430104" y="3077395"/>
            <a:ext cx="4283791" cy="35160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altLang="en-GB" sz="3300" dirty="0">
                <a:solidFill>
                  <a:srgbClr val="01011D"/>
                </a:solidFill>
                <a:latin typeface="Tahoma" panose="020B0604030504040204" pitchFamily="34" charset="0"/>
                <a:ea typeface="Tahoma" panose="020B0604030504040204" pitchFamily="34" charset="0"/>
                <a:cs typeface="Tahoma" panose="020B0604030504040204" pitchFamily="34" charset="0"/>
              </a:rPr>
              <a:t>Public Funded Grants </a:t>
            </a:r>
          </a:p>
          <a:p>
            <a:r>
              <a:rPr lang="en-AU" altLang="en-GB" sz="3300" dirty="0">
                <a:solidFill>
                  <a:srgbClr val="01011D"/>
                </a:solidFill>
                <a:latin typeface="Tahoma" panose="020B0604030504040204" pitchFamily="34" charset="0"/>
                <a:ea typeface="Tahoma" panose="020B0604030504040204" pitchFamily="34" charset="0"/>
                <a:cs typeface="Tahoma" panose="020B0604030504040204" pitchFamily="34" charset="0"/>
              </a:rPr>
              <a:t>&amp; Tourism Awards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730" y="5541697"/>
            <a:ext cx="1583864" cy="354998"/>
          </a:xfrm>
          <a:prstGeom prst="rect">
            <a:avLst/>
          </a:prstGeom>
        </p:spPr>
      </p:pic>
      <p:sp>
        <p:nvSpPr>
          <p:cNvPr id="10" name="TextBox 9"/>
          <p:cNvSpPr txBox="1"/>
          <p:nvPr/>
        </p:nvSpPr>
        <p:spPr>
          <a:xfrm>
            <a:off x="4572001" y="1947127"/>
            <a:ext cx="3975593" cy="3817455"/>
          </a:xfrm>
          <a:prstGeom prst="rect">
            <a:avLst/>
          </a:prstGeom>
          <a:noFill/>
        </p:spPr>
        <p:txBody>
          <a:bodyPr wrap="square" rtlCol="0">
            <a:spAutoFit/>
          </a:bodyPr>
          <a:lstStyle/>
          <a:p>
            <a:pPr lvl="1">
              <a:lnSpc>
                <a:spcPct val="110000"/>
              </a:lnSpc>
            </a:pPr>
            <a:r>
              <a:rPr lang="en-AU" sz="1350" dirty="0">
                <a:latin typeface="Tahoma" panose="020B0604030504040204" pitchFamily="34" charset="0"/>
                <a:ea typeface="Tahoma" panose="020B0604030504040204" pitchFamily="34" charset="0"/>
                <a:cs typeface="Tahoma" panose="020B0604030504040204" pitchFamily="34" charset="0"/>
              </a:rPr>
              <a:t>Applying for and ultimately succeeding with awards provides a variety of benefits to your organisation. </a:t>
            </a:r>
          </a:p>
          <a:p>
            <a:pPr lvl="1">
              <a:lnSpc>
                <a:spcPct val="110000"/>
              </a:lnSpc>
            </a:pPr>
            <a:endParaRPr lang="en-AU" sz="1350" dirty="0">
              <a:latin typeface="Tahoma" panose="020B0604030504040204" pitchFamily="34" charset="0"/>
              <a:ea typeface="Tahoma" panose="020B0604030504040204" pitchFamily="34" charset="0"/>
              <a:cs typeface="Tahoma" panose="020B0604030504040204" pitchFamily="34" charset="0"/>
            </a:endParaRPr>
          </a:p>
          <a:p>
            <a:pPr marL="557213" lvl="1" indent="-214313">
              <a:lnSpc>
                <a:spcPct val="110000"/>
              </a:lnSpc>
              <a:spcAft>
                <a:spcPts val="4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Proof of concept – to yourself and the market.</a:t>
            </a:r>
          </a:p>
          <a:p>
            <a:pPr marL="557213" lvl="1" indent="-214313">
              <a:lnSpc>
                <a:spcPct val="110000"/>
              </a:lnSpc>
              <a:spcAft>
                <a:spcPts val="4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An opportunity to review and reflect on your business operations – What makes you different, efficient, effective…</a:t>
            </a:r>
          </a:p>
          <a:p>
            <a:pPr marL="557213" lvl="1" indent="-214313">
              <a:lnSpc>
                <a:spcPct val="110000"/>
              </a:lnSpc>
              <a:spcAft>
                <a:spcPts val="4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An opportunity for you and your team to take stock and reflect on what you have achieved.</a:t>
            </a:r>
          </a:p>
          <a:p>
            <a:pPr marL="557213" lvl="1" indent="-214313">
              <a:lnSpc>
                <a:spcPct val="110000"/>
              </a:lnSpc>
              <a:spcAft>
                <a:spcPts val="4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A variety of promotion opportunities to leverage.</a:t>
            </a:r>
          </a:p>
          <a:p>
            <a:pPr>
              <a:lnSpc>
                <a:spcPct val="150000"/>
              </a:lnSpc>
            </a:pPr>
            <a:endParaRPr lang="en-AU" sz="1350" dirty="0">
              <a:latin typeface="Tahoma" panose="020B0604030504040204" pitchFamily="34" charset="0"/>
              <a:ea typeface="Tahoma" panose="020B0604030504040204" pitchFamily="34" charset="0"/>
              <a:cs typeface="Tahoma" panose="020B0604030504040204" pitchFamily="34" charset="0"/>
            </a:endParaRPr>
          </a:p>
        </p:txBody>
      </p:sp>
      <p:sp>
        <p:nvSpPr>
          <p:cNvPr id="11" name="Title 1"/>
          <p:cNvSpPr txBox="1"/>
          <p:nvPr/>
        </p:nvSpPr>
        <p:spPr>
          <a:xfrm>
            <a:off x="4942778" y="1595521"/>
            <a:ext cx="3604815" cy="35160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n-AU" altLang="en-GB" sz="2700" dirty="0">
              <a:solidFill>
                <a:srgbClr val="01011D"/>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group of people holding up green papers&#10;&#10;Description automatically generated">
            <a:extLst>
              <a:ext uri="{FF2B5EF4-FFF2-40B4-BE49-F238E27FC236}">
                <a16:creationId xmlns:a16="http://schemas.microsoft.com/office/drawing/2014/main" id="{DDE09AEC-4F43-85FA-422E-8F5985067C27}"/>
              </a:ext>
            </a:extLst>
          </p:cNvPr>
          <p:cNvPicPr>
            <a:picLocks noChangeAspect="1"/>
          </p:cNvPicPr>
          <p:nvPr/>
        </p:nvPicPr>
        <p:blipFill>
          <a:blip r:embed="rId4">
            <a:extLst>
              <a:ext uri="{28A0092B-C50C-407E-A947-70E740481C1C}">
                <a14:useLocalDpi xmlns:a14="http://schemas.microsoft.com/office/drawing/2010/main" val="0"/>
              </a:ext>
            </a:extLst>
          </a:blip>
          <a:srcRect l="4878" r="9695"/>
          <a:stretch/>
        </p:blipFill>
        <p:spPr>
          <a:xfrm>
            <a:off x="666285" y="1904524"/>
            <a:ext cx="3905715" cy="3048953"/>
          </a:xfrm>
          <a:prstGeom prst="rect">
            <a:avLst/>
          </a:prstGeom>
          <a:ln>
            <a:solidFill>
              <a:schemeClr val="accent1"/>
            </a:solidFill>
          </a:ln>
        </p:spPr>
      </p:pic>
      <p:sp>
        <p:nvSpPr>
          <p:cNvPr id="4" name="Title 1">
            <a:extLst>
              <a:ext uri="{FF2B5EF4-FFF2-40B4-BE49-F238E27FC236}">
                <a16:creationId xmlns:a16="http://schemas.microsoft.com/office/drawing/2014/main" id="{E764E013-3F73-D59D-91CA-4352B5F60038}"/>
              </a:ext>
            </a:extLst>
          </p:cNvPr>
          <p:cNvSpPr txBox="1"/>
          <p:nvPr/>
        </p:nvSpPr>
        <p:spPr>
          <a:xfrm>
            <a:off x="4778138" y="1552919"/>
            <a:ext cx="3769456" cy="35160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AU" altLang="en-GB" sz="2700" dirty="0">
                <a:solidFill>
                  <a:srgbClr val="01011D"/>
                </a:solidFill>
                <a:latin typeface="Tahoma" panose="020B0604030504040204" pitchFamily="34" charset="0"/>
                <a:ea typeface="Tahoma" panose="020B0604030504040204" pitchFamily="34" charset="0"/>
                <a:cs typeface="Tahoma" panose="020B0604030504040204" pitchFamily="34" charset="0"/>
              </a:rPr>
              <a:t>Tourism Awards </a:t>
            </a:r>
          </a:p>
        </p:txBody>
      </p:sp>
    </p:spTree>
    <p:extLst>
      <p:ext uri="{BB962C8B-B14F-4D97-AF65-F5344CB8AC3E}">
        <p14:creationId xmlns:p14="http://schemas.microsoft.com/office/powerpoint/2010/main" val="31636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D33BC9-1B3E-4493-129F-B59115C5064E}"/>
              </a:ext>
            </a:extLst>
          </p:cNvPr>
          <p:cNvSpPr txBox="1"/>
          <p:nvPr/>
        </p:nvSpPr>
        <p:spPr>
          <a:xfrm>
            <a:off x="248531" y="2199406"/>
            <a:ext cx="4976948" cy="3539430"/>
          </a:xfrm>
          <a:prstGeom prst="rect">
            <a:avLst/>
          </a:prstGeom>
          <a:noFill/>
        </p:spPr>
        <p:txBody>
          <a:bodyPr wrap="square" rtlCol="0">
            <a:spAutoFit/>
          </a:bodyPr>
          <a:lstStyle/>
          <a:p>
            <a:pPr lvl="1">
              <a:lnSpc>
                <a:spcPct val="110000"/>
              </a:lnSpc>
            </a:pPr>
            <a:r>
              <a:rPr lang="en-AU" sz="1350" dirty="0">
                <a:latin typeface="Tahoma" panose="020B0604030504040204" pitchFamily="34" charset="0"/>
                <a:ea typeface="Tahoma" panose="020B0604030504040204" pitchFamily="34" charset="0"/>
                <a:cs typeface="Tahoma" panose="020B0604030504040204" pitchFamily="34" charset="0"/>
              </a:rPr>
              <a:t>Applying for grants can be time consuming and taxing but the process is valuable for your business</a:t>
            </a:r>
            <a:r>
              <a:rPr lang="en-US" sz="1350" dirty="0">
                <a:latin typeface="Tahoma" panose="020B0604030504040204" pitchFamily="34" charset="0"/>
                <a:ea typeface="Tahoma" panose="020B0604030504040204" pitchFamily="34" charset="0"/>
                <a:cs typeface="Tahoma" panose="020B0604030504040204" pitchFamily="34" charset="0"/>
              </a:rPr>
              <a:t>;</a:t>
            </a:r>
          </a:p>
          <a:p>
            <a:pPr lvl="1">
              <a:lnSpc>
                <a:spcPct val="110000"/>
              </a:lnSpc>
            </a:pPr>
            <a:endParaRPr lang="en-US" sz="1350" dirty="0">
              <a:latin typeface="Tahoma" panose="020B0604030504040204" pitchFamily="34" charset="0"/>
              <a:ea typeface="Tahoma" panose="020B0604030504040204" pitchFamily="34" charset="0"/>
              <a:cs typeface="Tahoma" panose="020B0604030504040204" pitchFamily="34" charset="0"/>
            </a:endParaRPr>
          </a:p>
          <a:p>
            <a:pPr marL="600075" lvl="1" indent="-257175">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Applying for grants provides operators with an opportunity to review their business plan and wider strategy – work on rather than in the business. Need to be ready before grants are announced. </a:t>
            </a:r>
          </a:p>
          <a:p>
            <a:pPr marL="600075" lvl="1" indent="-257175">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This review of strategy is a good chance to reflect on process and alignment with local, regional and state strategies.</a:t>
            </a:r>
          </a:p>
          <a:p>
            <a:pPr marL="600075" lvl="1" indent="-257175">
              <a:lnSpc>
                <a:spcPct val="110000"/>
              </a:lnSpc>
              <a:spcAft>
                <a:spcPts val="4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Once you have been successful once you are more likely to be successful moving forward. Builds credibility.</a:t>
            </a:r>
          </a:p>
          <a:p>
            <a:pPr marL="600075" lvl="1" indent="-257175">
              <a:lnSpc>
                <a:spcPct val="110000"/>
              </a:lnSpc>
              <a:spcAft>
                <a:spcPts val="450"/>
              </a:spcAft>
              <a:buFont typeface="Arial" panose="020B0604020202020204" pitchFamily="34" charset="0"/>
              <a:buChar char="•"/>
            </a:pPr>
            <a:endParaRPr lang="en-US" sz="1350"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713093D0-1A64-1604-8A7D-B1F2BE5B291C}"/>
              </a:ext>
            </a:extLst>
          </p:cNvPr>
          <p:cNvSpPr txBox="1"/>
          <p:nvPr/>
        </p:nvSpPr>
        <p:spPr>
          <a:xfrm>
            <a:off x="542040" y="1618531"/>
            <a:ext cx="3769456" cy="35160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altLang="en-GB" sz="2700" dirty="0">
                <a:solidFill>
                  <a:srgbClr val="01011D"/>
                </a:solidFill>
                <a:latin typeface="Tahoma" panose="020B0604030504040204" pitchFamily="34" charset="0"/>
                <a:ea typeface="Tahoma" panose="020B0604030504040204" pitchFamily="34" charset="0"/>
                <a:cs typeface="Tahoma" panose="020B0604030504040204" pitchFamily="34" charset="0"/>
              </a:rPr>
              <a:t>Grants – The Process</a:t>
            </a:r>
          </a:p>
        </p:txBody>
      </p:sp>
      <p:pic>
        <p:nvPicPr>
          <p:cNvPr id="5" name="Picture 4">
            <a:extLst>
              <a:ext uri="{FF2B5EF4-FFF2-40B4-BE49-F238E27FC236}">
                <a16:creationId xmlns:a16="http://schemas.microsoft.com/office/drawing/2014/main" id="{35AE4E6F-8A89-FD93-4FAD-CED6893D2ED6}"/>
              </a:ext>
            </a:extLst>
          </p:cNvPr>
          <p:cNvPicPr>
            <a:picLocks noChangeAspect="1"/>
          </p:cNvPicPr>
          <p:nvPr/>
        </p:nvPicPr>
        <p:blipFill>
          <a:blip r:embed="rId2"/>
          <a:stretch>
            <a:fillRect/>
          </a:stretch>
        </p:blipFill>
        <p:spPr>
          <a:xfrm>
            <a:off x="5465617" y="1909834"/>
            <a:ext cx="3136343" cy="3038332"/>
          </a:xfrm>
          <a:prstGeom prst="rect">
            <a:avLst/>
          </a:prstGeom>
          <a:ln>
            <a:solidFill>
              <a:schemeClr val="tx1"/>
            </a:solidFill>
          </a:ln>
        </p:spPr>
      </p:pic>
    </p:spTree>
    <p:extLst>
      <p:ext uri="{BB962C8B-B14F-4D97-AF65-F5344CB8AC3E}">
        <p14:creationId xmlns:p14="http://schemas.microsoft.com/office/powerpoint/2010/main" val="231808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2F3E84-4CCF-A7F0-9184-401FD4F488D5}"/>
              </a:ext>
            </a:extLst>
          </p:cNvPr>
          <p:cNvSpPr txBox="1"/>
          <p:nvPr/>
        </p:nvSpPr>
        <p:spPr>
          <a:xfrm>
            <a:off x="4984614" y="1535446"/>
            <a:ext cx="3602188" cy="35160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AU" altLang="en-GB" sz="2700" dirty="0">
                <a:solidFill>
                  <a:srgbClr val="01011D"/>
                </a:solidFill>
                <a:latin typeface="Tahoma" panose="020B0604030504040204" pitchFamily="34" charset="0"/>
                <a:ea typeface="Tahoma" panose="020B0604030504040204" pitchFamily="34" charset="0"/>
                <a:cs typeface="Tahoma" panose="020B0604030504040204" pitchFamily="34" charset="0"/>
              </a:rPr>
              <a:t>Grants - Benefits</a:t>
            </a:r>
          </a:p>
        </p:txBody>
      </p:sp>
      <p:sp>
        <p:nvSpPr>
          <p:cNvPr id="5" name="TextBox 4">
            <a:extLst>
              <a:ext uri="{FF2B5EF4-FFF2-40B4-BE49-F238E27FC236}">
                <a16:creationId xmlns:a16="http://schemas.microsoft.com/office/drawing/2014/main" id="{9E10648D-5946-98FD-884C-792A17E53BFF}"/>
              </a:ext>
            </a:extLst>
          </p:cNvPr>
          <p:cNvSpPr txBox="1"/>
          <p:nvPr/>
        </p:nvSpPr>
        <p:spPr>
          <a:xfrm>
            <a:off x="3150544" y="1962322"/>
            <a:ext cx="5436257" cy="3845412"/>
          </a:xfrm>
          <a:prstGeom prst="rect">
            <a:avLst/>
          </a:prstGeom>
          <a:noFill/>
        </p:spPr>
        <p:txBody>
          <a:bodyPr wrap="square" rtlCol="0">
            <a:spAutoFit/>
          </a:bodyPr>
          <a:lstStyle/>
          <a:p>
            <a:pPr lvl="1">
              <a:lnSpc>
                <a:spcPct val="110000"/>
              </a:lnSpc>
            </a:pPr>
            <a:r>
              <a:rPr lang="en-AU" sz="1350" dirty="0">
                <a:latin typeface="Tahoma" panose="020B0604030504040204" pitchFamily="34" charset="0"/>
                <a:ea typeface="Tahoma" panose="020B0604030504040204" pitchFamily="34" charset="0"/>
                <a:cs typeface="Tahoma" panose="020B0604030504040204" pitchFamily="34" charset="0"/>
              </a:rPr>
              <a:t>Applying for and receiving public grants can greatly improve your businesses development and chances of success;</a:t>
            </a:r>
          </a:p>
          <a:p>
            <a:pPr lvl="1">
              <a:lnSpc>
                <a:spcPct val="110000"/>
              </a:lnSpc>
            </a:pPr>
            <a:endParaRPr lang="en-AU" sz="1350" dirty="0">
              <a:latin typeface="Tahoma" panose="020B0604030504040204" pitchFamily="34" charset="0"/>
              <a:ea typeface="Tahoma" panose="020B0604030504040204" pitchFamily="34" charset="0"/>
              <a:cs typeface="Tahoma" panose="020B0604030504040204" pitchFamily="34" charset="0"/>
            </a:endParaRP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Enable you to secure funding to develop a concept, expand your operation, partner with other organisations</a:t>
            </a: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Demonstrate the strategic alignment with local, regional and state objectives</a:t>
            </a: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Can expedite the growth of your business </a:t>
            </a:r>
          </a:p>
          <a:p>
            <a:pPr marL="557213" lvl="1" indent="-214313">
              <a:lnSpc>
                <a:spcPct val="110000"/>
              </a:lnSpc>
              <a:spcAft>
                <a:spcPts val="750"/>
              </a:spcAft>
              <a:buFont typeface="Arial" panose="020B0604020202020204" pitchFamily="34" charset="0"/>
              <a:buChar char="•"/>
            </a:pPr>
            <a:r>
              <a:rPr lang="en-US" sz="1350" dirty="0">
                <a:latin typeface="Tahoma" panose="020B0604030504040204" pitchFamily="34" charset="0"/>
                <a:ea typeface="Tahoma" panose="020B0604030504040204" pitchFamily="34" charset="0"/>
                <a:cs typeface="Tahoma" panose="020B0604030504040204" pitchFamily="34" charset="0"/>
              </a:rPr>
              <a:t>It provides an opportunity to have your business or concept reviewed. You may not always be successful, but it will provide an opportunity to receive feedback. </a:t>
            </a:r>
          </a:p>
          <a:p>
            <a:pPr marL="557213" lvl="1" indent="-214313">
              <a:lnSpc>
                <a:spcPct val="110000"/>
              </a:lnSpc>
              <a:spcAft>
                <a:spcPts val="750"/>
              </a:spcAft>
              <a:buFont typeface="Arial" panose="020B0604020202020204" pitchFamily="34" charset="0"/>
              <a:buChar char="•"/>
            </a:pPr>
            <a:r>
              <a:rPr lang="en-US" sz="1350" dirty="0">
                <a:latin typeface="Tahoma" panose="020B0604030504040204" pitchFamily="34" charset="0"/>
                <a:ea typeface="Tahoma" panose="020B0604030504040204" pitchFamily="34" charset="0"/>
                <a:cs typeface="Tahoma" panose="020B0604030504040204" pitchFamily="34" charset="0"/>
              </a:rPr>
              <a:t>You will be incorporated into communication activity from the funding body that will increase awareness of your business.</a:t>
            </a:r>
            <a:endParaRPr lang="en-AU" sz="135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AU" sz="1350"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Family Day Out on the Northern Rivers Rail Trail | NOW OPEN">
            <a:extLst>
              <a:ext uri="{FF2B5EF4-FFF2-40B4-BE49-F238E27FC236}">
                <a16:creationId xmlns:a16="http://schemas.microsoft.com/office/drawing/2014/main" id="{5CA64D26-59B3-2764-686F-F9D1613B0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96" r="35442"/>
          <a:stretch/>
        </p:blipFill>
        <p:spPr bwMode="auto">
          <a:xfrm>
            <a:off x="644120" y="1762918"/>
            <a:ext cx="2575964" cy="3332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2F3E84-4CCF-A7F0-9184-401FD4F488D5}"/>
              </a:ext>
            </a:extLst>
          </p:cNvPr>
          <p:cNvSpPr txBox="1"/>
          <p:nvPr/>
        </p:nvSpPr>
        <p:spPr>
          <a:xfrm>
            <a:off x="562968" y="1568350"/>
            <a:ext cx="5305705" cy="351605"/>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altLang="en-GB" sz="2700" dirty="0">
                <a:solidFill>
                  <a:srgbClr val="01011D"/>
                </a:solidFill>
                <a:latin typeface="Tahoma" panose="020B0604030504040204" pitchFamily="34" charset="0"/>
                <a:ea typeface="Tahoma" panose="020B0604030504040204" pitchFamily="34" charset="0"/>
                <a:cs typeface="Tahoma" panose="020B0604030504040204" pitchFamily="34" charset="0"/>
              </a:rPr>
              <a:t>Grants – Types Available</a:t>
            </a:r>
          </a:p>
        </p:txBody>
      </p:sp>
      <p:sp>
        <p:nvSpPr>
          <p:cNvPr id="5" name="TextBox 4">
            <a:extLst>
              <a:ext uri="{FF2B5EF4-FFF2-40B4-BE49-F238E27FC236}">
                <a16:creationId xmlns:a16="http://schemas.microsoft.com/office/drawing/2014/main" id="{9E10648D-5946-98FD-884C-792A17E53BFF}"/>
              </a:ext>
            </a:extLst>
          </p:cNvPr>
          <p:cNvSpPr txBox="1"/>
          <p:nvPr/>
        </p:nvSpPr>
        <p:spPr>
          <a:xfrm>
            <a:off x="309285" y="2066206"/>
            <a:ext cx="5436257" cy="3200107"/>
          </a:xfrm>
          <a:prstGeom prst="rect">
            <a:avLst/>
          </a:prstGeom>
          <a:noFill/>
        </p:spPr>
        <p:txBody>
          <a:bodyPr wrap="square" rtlCol="0">
            <a:spAutoFit/>
          </a:bodyPr>
          <a:lstStyle/>
          <a:p>
            <a:pPr lvl="1">
              <a:lnSpc>
                <a:spcPct val="110000"/>
              </a:lnSpc>
            </a:pPr>
            <a:r>
              <a:rPr lang="en-AU" sz="1350" dirty="0">
                <a:latin typeface="Tahoma" panose="020B0604030504040204" pitchFamily="34" charset="0"/>
                <a:ea typeface="Tahoma" panose="020B0604030504040204" pitchFamily="34" charset="0"/>
                <a:cs typeface="Tahoma" panose="020B0604030504040204" pitchFamily="34" charset="0"/>
              </a:rPr>
              <a:t>There area wide variety of grants that come on offer;</a:t>
            </a:r>
          </a:p>
          <a:p>
            <a:pPr lvl="1">
              <a:lnSpc>
                <a:spcPct val="110000"/>
              </a:lnSpc>
            </a:pPr>
            <a:endParaRPr lang="en-AU" sz="1350" dirty="0">
              <a:latin typeface="Tahoma" panose="020B0604030504040204" pitchFamily="34" charset="0"/>
              <a:ea typeface="Tahoma" panose="020B0604030504040204" pitchFamily="34" charset="0"/>
              <a:cs typeface="Tahoma" panose="020B0604030504040204" pitchFamily="34" charset="0"/>
            </a:endParaRP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Product development</a:t>
            </a: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Event funding</a:t>
            </a: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Aboriginal product and business support</a:t>
            </a: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EV charges</a:t>
            </a: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Sustainability, accessibility and inclusivity</a:t>
            </a:r>
          </a:p>
          <a:p>
            <a:pPr marL="557213" lvl="1" indent="-214313">
              <a:lnSpc>
                <a:spcPct val="110000"/>
              </a:lnSpc>
              <a:spcAft>
                <a:spcPts val="750"/>
              </a:spcAft>
              <a:buFont typeface="Arial" panose="020B0604020202020204" pitchFamily="34" charset="0"/>
              <a:buChar char="•"/>
            </a:pPr>
            <a:r>
              <a:rPr lang="en-AU" sz="1350" dirty="0">
                <a:latin typeface="Tahoma" panose="020B0604030504040204" pitchFamily="34" charset="0"/>
                <a:ea typeface="Tahoma" panose="020B0604030504040204" pitchFamily="34" charset="0"/>
                <a:cs typeface="Tahoma" panose="020B0604030504040204" pitchFamily="34" charset="0"/>
              </a:rPr>
              <a:t>Business resilience</a:t>
            </a:r>
          </a:p>
          <a:p>
            <a:pPr lvl="1">
              <a:lnSpc>
                <a:spcPct val="110000"/>
              </a:lnSpc>
              <a:spcAft>
                <a:spcPts val="750"/>
              </a:spcAft>
            </a:pPr>
            <a:r>
              <a:rPr lang="en-AU" sz="1350" dirty="0">
                <a:latin typeface="Tahoma" panose="020B0604030504040204" pitchFamily="34" charset="0"/>
                <a:ea typeface="Tahoma" panose="020B0604030504040204" pitchFamily="34" charset="0"/>
                <a:cs typeface="Tahoma" panose="020B0604030504040204" pitchFamily="34" charset="0"/>
              </a:rPr>
              <a:t>Plus many more. There are a surprising amount of grants available covering many different aspects of operation or growth. </a:t>
            </a:r>
          </a:p>
        </p:txBody>
      </p:sp>
      <p:pic>
        <p:nvPicPr>
          <p:cNvPr id="3" name="Picture 2" descr="A light up of a hippo&#10;&#10;Description automatically generated">
            <a:extLst>
              <a:ext uri="{FF2B5EF4-FFF2-40B4-BE49-F238E27FC236}">
                <a16:creationId xmlns:a16="http://schemas.microsoft.com/office/drawing/2014/main" id="{E18C0093-F91F-2436-1114-8121567C8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781" y="1599045"/>
            <a:ext cx="2435175" cy="3659911"/>
          </a:xfrm>
          <a:prstGeom prst="rect">
            <a:avLst/>
          </a:prstGeom>
        </p:spPr>
      </p:pic>
    </p:spTree>
    <p:extLst>
      <p:ext uri="{BB962C8B-B14F-4D97-AF65-F5344CB8AC3E}">
        <p14:creationId xmlns:p14="http://schemas.microsoft.com/office/powerpoint/2010/main" val="190206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51359" y="3572768"/>
            <a:ext cx="5441282" cy="1224289"/>
          </a:xfrm>
          <a:prstGeom prst="rect">
            <a:avLst/>
          </a:prstGeom>
        </p:spPr>
      </p:pic>
      <p:sp>
        <p:nvSpPr>
          <p:cNvPr id="7" name="Title 1"/>
          <p:cNvSpPr txBox="1"/>
          <p:nvPr/>
        </p:nvSpPr>
        <p:spPr>
          <a:xfrm>
            <a:off x="3136619" y="2252581"/>
            <a:ext cx="2870760" cy="54659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50" dirty="0">
                <a:solidFill>
                  <a:srgbClr val="01011D"/>
                </a:solidFill>
                <a:latin typeface="Tahoma" panose="020B0604030504040204" pitchFamily="34" charset="0"/>
                <a:ea typeface="Tahoma" panose="020B0604030504040204" pitchFamily="34" charset="0"/>
                <a:cs typeface="Tahoma" panose="020B0604030504040204" pitchFamily="34" charset="0"/>
              </a:rPr>
              <a:t>Thank you</a:t>
            </a:r>
            <a:endParaRPr lang="en-AU" sz="4050" dirty="0">
              <a:solidFill>
                <a:srgbClr val="01011D"/>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923928" y="1700808"/>
            <a:ext cx="4608512" cy="2477601"/>
          </a:xfrm>
          <a:prstGeom prst="rect">
            <a:avLst/>
          </a:prstGeom>
          <a:noFill/>
        </p:spPr>
        <p:txBody>
          <a:bodyPr wrap="square" rtlCol="0">
            <a:spAutoFit/>
          </a:bodyPr>
          <a:lstStyle/>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one here.</a:t>
            </a:r>
            <a:br>
              <a:rPr lang="en-AU" sz="2000" dirty="0">
                <a:solidFill>
                  <a:schemeClr val="bg1"/>
                </a:solidFill>
                <a:latin typeface="Arial" panose="020B0604020202020204" pitchFamily="34" charset="0"/>
                <a:cs typeface="Arial" panose="020B0604020202020204" pitchFamily="34" charset="0"/>
              </a:rPr>
            </a:br>
            <a:r>
              <a:rPr lang="en-AU" sz="2000" dirty="0">
                <a:solidFill>
                  <a:schemeClr val="bg1"/>
                </a:solidFill>
                <a:latin typeface="Arial" panose="020B0604020202020204" pitchFamily="34" charset="0"/>
                <a:cs typeface="Arial" panose="020B0604020202020204" pitchFamily="34" charset="0"/>
              </a:rPr>
              <a:t>over one line but you can extend it if you wish.</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2 here. </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Bullet point 3 can go here.</a:t>
            </a:r>
          </a:p>
          <a:p>
            <a:pPr marL="342900" indent="-342900">
              <a:spcAft>
                <a:spcPts val="600"/>
              </a:spcAft>
              <a:buFont typeface="Wingdings" panose="05000000000000000000" pitchFamily="2" charset="2"/>
              <a:buChar char="§"/>
            </a:pPr>
            <a:r>
              <a:rPr lang="en-AU" sz="2000" dirty="0">
                <a:solidFill>
                  <a:schemeClr val="bg1"/>
                </a:solidFill>
                <a:latin typeface="Arial" panose="020B0604020202020204" pitchFamily="34" charset="0"/>
                <a:cs typeface="Arial" panose="020B0604020202020204" pitchFamily="34" charset="0"/>
              </a:rPr>
              <a:t>Even more Bullet points can be added also.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 y="1361"/>
            <a:ext cx="9289030" cy="6966773"/>
          </a:xfrm>
          <a:prstGeom prst="rect">
            <a:avLst/>
          </a:prstGeom>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1772816"/>
            <a:ext cx="3455785" cy="3744416"/>
          </a:xfrm>
          <a:prstGeom prst="rect">
            <a:avLst/>
          </a:prstGeom>
          <a:solidFill>
            <a:srgbClr val="FFFFFF">
              <a:shade val="85000"/>
            </a:srgbClr>
          </a:solidFill>
          <a:ln w="762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3923928" y="1700808"/>
            <a:ext cx="4824536" cy="2323713"/>
          </a:xfrm>
          <a:prstGeom prst="rect">
            <a:avLst/>
          </a:prstGeom>
          <a:noFill/>
        </p:spPr>
        <p:txBody>
          <a:bodyPr wrap="square" rtlCol="0">
            <a:spAutoFit/>
          </a:bodyPr>
          <a:lstStyle/>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entity such as a corporation or a partnership (either formed with or without limited liability). Most legal jurisdictions allow people to organize such an entity by filing certain charter documents with the relevant Secretary of State or equivalent and complying with certain other ongoing obligations.</a:t>
            </a:r>
          </a:p>
          <a:p>
            <a:pPr>
              <a:spcBef>
                <a:spcPts val="600"/>
              </a:spcBef>
            </a:pPr>
            <a:r>
              <a:rPr lang="en-AU" sz="1400" dirty="0">
                <a:solidFill>
                  <a:schemeClr val="bg1"/>
                </a:solidFill>
                <a:latin typeface="Arial" panose="020B0604020202020204" pitchFamily="34" charset="0"/>
                <a:cs typeface="Arial" panose="020B0604020202020204" pitchFamily="34" charset="0"/>
              </a:rPr>
              <a:t>Many businesses are operated through a separate entity such as a corporation or a partnership (either formed with or without limited liability). </a:t>
            </a:r>
            <a:endParaRPr lang="en-GB" sz="1400" baseline="30000"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1745685" y="692696"/>
            <a:ext cx="5724636" cy="449547"/>
          </a:xfrm>
          <a:prstGeom prst="rect">
            <a:avLst/>
          </a:prstGeom>
        </p:spPr>
        <p:txBody>
          <a:bodyPr wrap="square">
            <a:spAutoFit/>
          </a:bodyPr>
          <a:lstStyle/>
          <a:p>
            <a:pPr>
              <a:lnSpc>
                <a:spcPts val="2500"/>
              </a:lnSpc>
            </a:pPr>
            <a:r>
              <a:rPr lang="en-AU" sz="4000" b="1" kern="1400" dirty="0">
                <a:solidFill>
                  <a:srgbClr val="007D37"/>
                </a:solidFill>
                <a:latin typeface="Arial" panose="020B0604020202020204" pitchFamily="34" charset="0"/>
                <a:ea typeface="Times New Roman"/>
                <a:cs typeface="Arial" panose="020B0604020202020204" pitchFamily="34" charset="0"/>
              </a:rPr>
              <a:t>Let’s talk about…</a:t>
            </a:r>
          </a:p>
        </p:txBody>
      </p:sp>
      <p:sp>
        <p:nvSpPr>
          <p:cNvPr id="11" name="TextBox 10"/>
          <p:cNvSpPr txBox="1"/>
          <p:nvPr/>
        </p:nvSpPr>
        <p:spPr>
          <a:xfrm>
            <a:off x="3873032" y="1570484"/>
            <a:ext cx="5210044" cy="4493538"/>
          </a:xfrm>
          <a:prstGeom prst="rect">
            <a:avLst/>
          </a:prstGeom>
          <a:noFill/>
        </p:spPr>
        <p:txBody>
          <a:bodyPr wrap="square" rtlCol="0">
            <a:spAutoFit/>
          </a:bodyPr>
          <a:lstStyle/>
          <a:p>
            <a:pPr marL="342900" indent="-342900">
              <a:spcBef>
                <a:spcPts val="600"/>
              </a:spcBef>
              <a:buClr>
                <a:srgbClr val="00B050"/>
              </a:buClr>
              <a:buSzPct val="87000"/>
              <a:buFont typeface="Wingdings" panose="05000000000000000000" pitchFamily="2" charset="2"/>
              <a:buChar char="Ø"/>
            </a:pPr>
            <a:r>
              <a:rPr lang="en-AU" sz="2800" dirty="0">
                <a:solidFill>
                  <a:srgbClr val="0070C0"/>
                </a:solidFill>
                <a:latin typeface="Arial" panose="020B0604020202020204" pitchFamily="34" charset="0"/>
                <a:cs typeface="Arial" panose="020B0604020202020204" pitchFamily="34" charset="0"/>
              </a:rPr>
              <a:t>A few facts and figures</a:t>
            </a:r>
          </a:p>
          <a:p>
            <a:pPr marL="342900" indent="-342900">
              <a:spcBef>
                <a:spcPts val="600"/>
              </a:spcBef>
              <a:buClr>
                <a:srgbClr val="00B050"/>
              </a:buClr>
              <a:buSzPct val="87000"/>
              <a:buFont typeface="Wingdings" panose="05000000000000000000" pitchFamily="2" charset="2"/>
              <a:buChar char="Ø"/>
            </a:pPr>
            <a:r>
              <a:rPr lang="en-AU" sz="2800" dirty="0">
                <a:solidFill>
                  <a:srgbClr val="0070C0"/>
                </a:solidFill>
                <a:latin typeface="Arial" panose="020B0604020202020204" pitchFamily="34" charset="0"/>
                <a:cs typeface="Arial" panose="020B0604020202020204" pitchFamily="34" charset="0"/>
              </a:rPr>
              <a:t>Top 5 things to consider </a:t>
            </a:r>
            <a:r>
              <a:rPr lang="en-AU" sz="2800" i="1" dirty="0">
                <a:solidFill>
                  <a:srgbClr val="0070C0"/>
                </a:solidFill>
                <a:latin typeface="Arial" panose="020B0604020202020204" pitchFamily="34" charset="0"/>
                <a:cs typeface="Arial" panose="020B0604020202020204" pitchFamily="34" charset="0"/>
              </a:rPr>
              <a:t>before</a:t>
            </a:r>
            <a:r>
              <a:rPr lang="en-AU" sz="2800" dirty="0">
                <a:solidFill>
                  <a:srgbClr val="0070C0"/>
                </a:solidFill>
                <a:latin typeface="Arial" panose="020B0604020202020204" pitchFamily="34" charset="0"/>
                <a:cs typeface="Arial" panose="020B0604020202020204" pitchFamily="34" charset="0"/>
              </a:rPr>
              <a:t> you apply</a:t>
            </a:r>
          </a:p>
          <a:p>
            <a:pPr marL="342900" indent="-342900">
              <a:spcBef>
                <a:spcPts val="600"/>
              </a:spcBef>
              <a:buClr>
                <a:srgbClr val="00B050"/>
              </a:buClr>
              <a:buSzPct val="87000"/>
              <a:buFont typeface="Wingdings" panose="05000000000000000000" pitchFamily="2" charset="2"/>
              <a:buChar char="Ø"/>
            </a:pPr>
            <a:r>
              <a:rPr lang="en-AU" sz="2800" dirty="0">
                <a:solidFill>
                  <a:srgbClr val="0070C0"/>
                </a:solidFill>
                <a:latin typeface="Arial" panose="020B0604020202020204" pitchFamily="34" charset="0"/>
                <a:cs typeface="Arial" panose="020B0604020202020204" pitchFamily="34" charset="0"/>
              </a:rPr>
              <a:t>Strategy or Writer?</a:t>
            </a:r>
          </a:p>
          <a:p>
            <a:pPr marL="342900" indent="-342900">
              <a:spcBef>
                <a:spcPts val="600"/>
              </a:spcBef>
              <a:buClr>
                <a:srgbClr val="00B050"/>
              </a:buClr>
              <a:buSzPct val="87000"/>
              <a:buFont typeface="Wingdings" panose="05000000000000000000" pitchFamily="2" charset="2"/>
              <a:buChar char="Ø"/>
            </a:pPr>
            <a:r>
              <a:rPr lang="en-AU" sz="2800" dirty="0">
                <a:solidFill>
                  <a:srgbClr val="0070C0"/>
                </a:solidFill>
                <a:latin typeface="Arial" panose="020B0604020202020204" pitchFamily="34" charset="0"/>
                <a:cs typeface="Arial" panose="020B0604020202020204" pitchFamily="34" charset="0"/>
              </a:rPr>
              <a:t>Passion! </a:t>
            </a:r>
          </a:p>
          <a:p>
            <a:pPr marL="342900" indent="-342900">
              <a:spcBef>
                <a:spcPts val="600"/>
              </a:spcBef>
              <a:buClr>
                <a:srgbClr val="00B050"/>
              </a:buClr>
              <a:buSzPct val="87000"/>
              <a:buFont typeface="Wingdings" panose="05000000000000000000" pitchFamily="2" charset="2"/>
              <a:buChar char="Ø"/>
            </a:pPr>
            <a:r>
              <a:rPr lang="en-AU" sz="2800" dirty="0">
                <a:solidFill>
                  <a:srgbClr val="0070C0"/>
                </a:solidFill>
                <a:latin typeface="Arial" panose="020B0604020202020204" pitchFamily="34" charset="0"/>
                <a:cs typeface="Arial" panose="020B0604020202020204" pitchFamily="34" charset="0"/>
              </a:rPr>
              <a:t>How to find funding opportunities</a:t>
            </a:r>
          </a:p>
          <a:p>
            <a:pPr marL="342900" indent="-342900">
              <a:spcBef>
                <a:spcPts val="600"/>
              </a:spcBef>
              <a:buClr>
                <a:srgbClr val="00B050"/>
              </a:buClr>
              <a:buSzPct val="87000"/>
              <a:buFont typeface="Wingdings" panose="05000000000000000000" pitchFamily="2" charset="2"/>
              <a:buChar char="Ø"/>
            </a:pPr>
            <a:r>
              <a:rPr lang="en-AU" sz="2800" dirty="0">
                <a:solidFill>
                  <a:srgbClr val="0070C0"/>
                </a:solidFill>
                <a:latin typeface="Arial" panose="020B0604020202020204" pitchFamily="34" charset="0"/>
                <a:cs typeface="Arial" panose="020B0604020202020204" pitchFamily="34" charset="0"/>
              </a:rPr>
              <a:t>Can we help? Yes, we can!</a:t>
            </a:r>
          </a:p>
          <a:p>
            <a:pPr>
              <a:spcBef>
                <a:spcPts val="600"/>
              </a:spcBef>
              <a:buClr>
                <a:srgbClr val="00B050"/>
              </a:buClr>
              <a:buSzPct val="87000"/>
            </a:pPr>
            <a:endParaRPr lang="en-AU" sz="3200" dirty="0">
              <a:latin typeface="Arial" panose="020B0604020202020204" pitchFamily="34" charset="0"/>
              <a:cs typeface="Arial" panose="020B0604020202020204" pitchFamily="34" charset="0"/>
            </a:endParaRPr>
          </a:p>
        </p:txBody>
      </p:sp>
      <p:pic>
        <p:nvPicPr>
          <p:cNvPr id="3" name="Picture 2" descr="A close-up of words&#10;&#10;Description automatically generated">
            <a:extLst>
              <a:ext uri="{FF2B5EF4-FFF2-40B4-BE49-F238E27FC236}">
                <a16:creationId xmlns:a16="http://schemas.microsoft.com/office/drawing/2014/main" id="{2594968F-F0C4-B475-82DB-44A24B20D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570484"/>
            <a:ext cx="3708535" cy="4090764"/>
          </a:xfrm>
          <a:prstGeom prst="rect">
            <a:avLst/>
          </a:prstGeom>
        </p:spPr>
      </p:pic>
    </p:spTree>
    <p:extLst>
      <p:ext uri="{BB962C8B-B14F-4D97-AF65-F5344CB8AC3E}">
        <p14:creationId xmlns:p14="http://schemas.microsoft.com/office/powerpoint/2010/main" val="2756783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2195</TotalTime>
  <Words>2307</Words>
  <Application>Microsoft Office PowerPoint</Application>
  <PresentationFormat>On-screen Show (4:3)</PresentationFormat>
  <Paragraphs>286</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Lismore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Hodgson</dc:creator>
  <cp:lastModifiedBy>Stephanie Hunt</cp:lastModifiedBy>
  <cp:revision>91</cp:revision>
  <cp:lastPrinted>2014-02-28T04:37:01Z</cp:lastPrinted>
  <dcterms:created xsi:type="dcterms:W3CDTF">2014-02-27T03:16:26Z</dcterms:created>
  <dcterms:modified xsi:type="dcterms:W3CDTF">2024-10-09T00:11:52Z</dcterms:modified>
</cp:coreProperties>
</file>